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59" r:id="rId5"/>
    <p:sldId id="260" r:id="rId6"/>
    <p:sldId id="261" r:id="rId7"/>
    <p:sldId id="269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7EEC-D040-4B43-B6B1-0A8FFB721D23}" type="datetimeFigureOut">
              <a:rPr lang="nl-NL" smtClean="0"/>
              <a:t>1-11-2017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05A1-8D49-4C4E-A8B2-E7184F127A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4625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7EEC-D040-4B43-B6B1-0A8FFB721D23}" type="datetimeFigureOut">
              <a:rPr lang="nl-NL" smtClean="0"/>
              <a:t>1-11-2017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05A1-8D49-4C4E-A8B2-E7184F127A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04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7EEC-D040-4B43-B6B1-0A8FFB721D23}" type="datetimeFigureOut">
              <a:rPr lang="nl-NL" smtClean="0"/>
              <a:t>1-11-2017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05A1-8D49-4C4E-A8B2-E7184F127A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1143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7EEC-D040-4B43-B6B1-0A8FFB721D23}" type="datetimeFigureOut">
              <a:rPr lang="nl-NL" smtClean="0"/>
              <a:t>1-11-2017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05A1-8D49-4C4E-A8B2-E7184F127A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8911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7EEC-D040-4B43-B6B1-0A8FFB721D23}" type="datetimeFigureOut">
              <a:rPr lang="nl-NL" smtClean="0"/>
              <a:t>1-11-2017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05A1-8D49-4C4E-A8B2-E7184F127A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3987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7EEC-D040-4B43-B6B1-0A8FFB721D23}" type="datetimeFigureOut">
              <a:rPr lang="nl-NL" smtClean="0"/>
              <a:t>1-11-2017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05A1-8D49-4C4E-A8B2-E7184F127A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6768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7EEC-D040-4B43-B6B1-0A8FFB721D23}" type="datetimeFigureOut">
              <a:rPr lang="nl-NL" smtClean="0"/>
              <a:t>1-11-2017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05A1-8D49-4C4E-A8B2-E7184F127A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5217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7EEC-D040-4B43-B6B1-0A8FFB721D23}" type="datetimeFigureOut">
              <a:rPr lang="nl-NL" smtClean="0"/>
              <a:t>1-11-2017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05A1-8D49-4C4E-A8B2-E7184F127A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632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7EEC-D040-4B43-B6B1-0A8FFB721D23}" type="datetimeFigureOut">
              <a:rPr lang="nl-NL" smtClean="0"/>
              <a:t>1-11-2017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05A1-8D49-4C4E-A8B2-E7184F127A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6775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7EEC-D040-4B43-B6B1-0A8FFB721D23}" type="datetimeFigureOut">
              <a:rPr lang="nl-NL" smtClean="0"/>
              <a:t>1-11-2017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05A1-8D49-4C4E-A8B2-E7184F127A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7369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7EEC-D040-4B43-B6B1-0A8FFB721D23}" type="datetimeFigureOut">
              <a:rPr lang="nl-NL" smtClean="0"/>
              <a:t>1-11-2017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05A1-8D49-4C4E-A8B2-E7184F127A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4221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B7EEC-D040-4B43-B6B1-0A8FFB721D23}" type="datetimeFigureOut">
              <a:rPr lang="nl-NL" smtClean="0"/>
              <a:t>1-11-2017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505A1-8D49-4C4E-A8B2-E7184F127A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1170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737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6656" y="365125"/>
            <a:ext cx="10677144" cy="1325563"/>
          </a:xfrm>
        </p:spPr>
        <p:txBody>
          <a:bodyPr>
            <a:normAutofit/>
          </a:bodyPr>
          <a:lstStyle/>
          <a:p>
            <a:r>
              <a:rPr lang="en-US" altLang="nl-NL" sz="4000" b="1" dirty="0" err="1">
                <a:solidFill>
                  <a:srgbClr val="000000"/>
                </a:solidFill>
              </a:rPr>
              <a:t>Jaarverslag</a:t>
            </a:r>
            <a:r>
              <a:rPr lang="en-US" altLang="nl-NL" sz="4000" b="1" dirty="0">
                <a:solidFill>
                  <a:srgbClr val="000000"/>
                </a:solidFill>
              </a:rPr>
              <a:t> </a:t>
            </a:r>
            <a:r>
              <a:rPr lang="en-US" altLang="nl-NL" sz="4000" b="1" dirty="0" err="1">
                <a:solidFill>
                  <a:srgbClr val="000000"/>
                </a:solidFill>
              </a:rPr>
              <a:t>medezeggenschapsraad</a:t>
            </a:r>
            <a:r>
              <a:rPr lang="en-US" altLang="nl-NL" sz="4000" b="1" dirty="0">
                <a:solidFill>
                  <a:srgbClr val="000000"/>
                </a:solidFill>
              </a:rPr>
              <a:t> </a:t>
            </a:r>
            <a:r>
              <a:rPr lang="en-US" altLang="nl-NL" sz="4000" b="1" dirty="0" smtClean="0">
                <a:solidFill>
                  <a:srgbClr val="000000"/>
                </a:solidFill>
              </a:rPr>
              <a:t>2016-2017</a:t>
            </a:r>
            <a:endParaRPr lang="nl-NL" sz="4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en-GB" dirty="0" err="1"/>
              <a:t>Missie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visie</a:t>
            </a:r>
            <a:r>
              <a:rPr lang="en-GB" dirty="0"/>
              <a:t> MR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GB" dirty="0" smtClean="0"/>
              <a:t>Taken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verantwoordelijkheden</a:t>
            </a:r>
            <a:r>
              <a:rPr lang="en-GB" dirty="0"/>
              <a:t> van de MR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GB" dirty="0" err="1" smtClean="0"/>
              <a:t>Samenstelling</a:t>
            </a:r>
            <a:r>
              <a:rPr lang="en-GB" dirty="0" smtClean="0"/>
              <a:t> </a:t>
            </a:r>
            <a:r>
              <a:rPr lang="en-GB" dirty="0"/>
              <a:t>van de MR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GB" dirty="0" err="1" smtClean="0"/>
              <a:t>Terugblik</a:t>
            </a:r>
            <a:r>
              <a:rPr lang="en-GB" dirty="0"/>
              <a:t>: </a:t>
            </a:r>
            <a:r>
              <a:rPr lang="en-GB" dirty="0" err="1"/>
              <a:t>activiteiten</a:t>
            </a:r>
            <a:r>
              <a:rPr lang="en-GB" dirty="0"/>
              <a:t> in 2015-2016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GB" dirty="0" err="1" smtClean="0"/>
              <a:t>Vooruitblik</a:t>
            </a:r>
            <a:r>
              <a:rPr lang="en-GB" dirty="0" smtClean="0"/>
              <a:t> </a:t>
            </a:r>
            <a:r>
              <a:rPr lang="en-GB" dirty="0"/>
              <a:t>2016 - 2017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8615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b="1" dirty="0">
                <a:ea typeface="ＭＳ Ｐゴシック" panose="020B0600070205080204" pitchFamily="34" charset="-128"/>
              </a:rPr>
              <a:t>Missie en visie MR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  <a:defRPr/>
            </a:pPr>
            <a:r>
              <a:rPr lang="nl-NL" dirty="0"/>
              <a:t>“Op positieve wijze mede vorm geven aan het beleid op de Andersenschool </a:t>
            </a:r>
          </a:p>
          <a:p>
            <a:pPr marL="0" indent="0">
              <a:buNone/>
              <a:defRPr/>
            </a:pPr>
            <a:r>
              <a:rPr lang="nl-NL" dirty="0"/>
              <a:t>en bijdragen aan het uitvoeren van dit beleid.”</a:t>
            </a:r>
          </a:p>
          <a:p>
            <a:pPr marL="0" indent="0">
              <a:buNone/>
              <a:defRPr/>
            </a:pPr>
            <a:endParaRPr lang="nl-NL" sz="1400" b="1" dirty="0"/>
          </a:p>
          <a:p>
            <a:pPr>
              <a:defRPr/>
            </a:pPr>
            <a:r>
              <a:rPr lang="nl-NL" dirty="0" smtClean="0"/>
              <a:t>Adviesrecht </a:t>
            </a:r>
            <a:r>
              <a:rPr lang="nl-NL" dirty="0"/>
              <a:t>, </a:t>
            </a:r>
            <a:r>
              <a:rPr lang="nl-NL" dirty="0" smtClean="0"/>
              <a:t>instemmingsrecht, informatierecht </a:t>
            </a:r>
            <a:r>
              <a:rPr lang="nl-NL" dirty="0"/>
              <a:t>en </a:t>
            </a:r>
            <a:r>
              <a:rPr lang="nl-NL" dirty="0" smtClean="0"/>
              <a:t>initiatiefrecht.</a:t>
            </a:r>
            <a:endParaRPr lang="nl-NL" dirty="0"/>
          </a:p>
          <a:p>
            <a:pPr>
              <a:defRPr/>
            </a:pPr>
            <a:r>
              <a:rPr lang="nl-NL" dirty="0" smtClean="0"/>
              <a:t>Communiceren met achterban.</a:t>
            </a:r>
            <a:endParaRPr lang="nl-NL" dirty="0"/>
          </a:p>
          <a:p>
            <a:pPr>
              <a:defRPr/>
            </a:pPr>
            <a:r>
              <a:rPr lang="nl-NL" dirty="0" smtClean="0"/>
              <a:t>Bijdrage leveren Andersenschool en GMR</a:t>
            </a:r>
            <a:r>
              <a:rPr lang="nl-NL" dirty="0"/>
              <a:t>.</a:t>
            </a:r>
          </a:p>
          <a:p>
            <a:pPr>
              <a:defRPr/>
            </a:pPr>
            <a:r>
              <a:rPr lang="nl-NL" dirty="0"/>
              <a:t>Gevraagd en ongevraagd </a:t>
            </a:r>
            <a:r>
              <a:rPr lang="nl-NL" dirty="0" smtClean="0"/>
              <a:t>advies. </a:t>
            </a:r>
          </a:p>
          <a:p>
            <a:pPr>
              <a:defRPr/>
            </a:pPr>
            <a:r>
              <a:rPr lang="nl-NL" dirty="0" smtClean="0"/>
              <a:t>Eigen ideeën inbrengen indien nodig.</a:t>
            </a:r>
            <a:endParaRPr lang="nl-NL" dirty="0"/>
          </a:p>
          <a:p>
            <a:pPr>
              <a:defRPr/>
            </a:pPr>
            <a:r>
              <a:rPr lang="nl-NL" dirty="0" smtClean="0"/>
              <a:t>Actief contact onderhouden. </a:t>
            </a:r>
          </a:p>
          <a:p>
            <a:pPr>
              <a:defRPr/>
            </a:pPr>
            <a:r>
              <a:rPr lang="nl-NL" dirty="0" smtClean="0"/>
              <a:t>Benaderbaar/aanspreekbaar. </a:t>
            </a:r>
            <a:endParaRPr lang="nl-NL" dirty="0"/>
          </a:p>
          <a:p>
            <a:pPr>
              <a:defRPr/>
            </a:pPr>
            <a:r>
              <a:rPr lang="nl-NL" dirty="0" smtClean="0"/>
              <a:t>Evenredige vertegenwoordiging.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71165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7888" y="401702"/>
            <a:ext cx="10515600" cy="1207180"/>
          </a:xfrm>
        </p:spPr>
        <p:txBody>
          <a:bodyPr/>
          <a:lstStyle/>
          <a:p>
            <a:r>
              <a:rPr lang="nl-NL" b="1" dirty="0">
                <a:cs typeface="Arial" charset="0"/>
              </a:rPr>
              <a:t>Taken en verantwoordelijkheden MR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5729" y="1443660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341603" indent="-341603" defTabSz="913011">
              <a:buFont typeface="Wingdings" pitchFamily="2" charset="2"/>
              <a:buChar char="§"/>
              <a:defRPr/>
            </a:pPr>
            <a:r>
              <a:rPr lang="nl-NL" sz="4000" i="1" dirty="0"/>
              <a:t>Instemmingsrecht: </a:t>
            </a:r>
            <a:r>
              <a:rPr lang="nl-NL" i="1" dirty="0"/>
              <a:t>Onderwerpen waar instemming van de MR </a:t>
            </a:r>
            <a:r>
              <a:rPr lang="nl-NL" dirty="0"/>
              <a:t>vereist is</a:t>
            </a:r>
          </a:p>
          <a:p>
            <a:pPr marL="741653" lvl="1" indent="-341603" defTabSz="913011">
              <a:buFont typeface="Wingdings" pitchFamily="2" charset="2"/>
              <a:buChar char="§"/>
              <a:defRPr/>
            </a:pPr>
            <a:r>
              <a:rPr lang="nl-NL" dirty="0"/>
              <a:t>Schoolplan (evaluatie en nieuw plan)</a:t>
            </a:r>
          </a:p>
          <a:p>
            <a:pPr marL="741653" lvl="1" indent="-341603" defTabSz="913011">
              <a:buFont typeface="Wingdings" pitchFamily="2" charset="2"/>
              <a:buChar char="§"/>
              <a:defRPr/>
            </a:pPr>
            <a:r>
              <a:rPr lang="nl-NL" dirty="0"/>
              <a:t>Werving en selectie</a:t>
            </a:r>
          </a:p>
          <a:p>
            <a:pPr marL="341603" indent="-341603" defTabSz="913011">
              <a:buFont typeface="Wingdings" pitchFamily="2" charset="2"/>
              <a:buChar char="§"/>
              <a:defRPr/>
            </a:pPr>
            <a:r>
              <a:rPr lang="nl-NL" sz="4000" i="1" dirty="0"/>
              <a:t>Adviesrecht: </a:t>
            </a:r>
            <a:r>
              <a:rPr lang="nl-NL" dirty="0"/>
              <a:t>Onderwerpen waar MR advies vooraf  dient te geven</a:t>
            </a:r>
          </a:p>
          <a:p>
            <a:pPr marL="741653" lvl="1" indent="-341603" defTabSz="913011">
              <a:buFont typeface="Wingdings" pitchFamily="2" charset="2"/>
              <a:buChar char="§"/>
              <a:defRPr/>
            </a:pPr>
            <a:r>
              <a:rPr lang="nl-NL" dirty="0"/>
              <a:t>Formatie (voor PMR)</a:t>
            </a:r>
          </a:p>
          <a:p>
            <a:pPr marL="741653" lvl="1" indent="-341603" defTabSz="913011">
              <a:buFont typeface="Wingdings" pitchFamily="2" charset="2"/>
              <a:buChar char="§"/>
              <a:defRPr/>
            </a:pPr>
            <a:r>
              <a:rPr lang="nl-NL" dirty="0"/>
              <a:t>oudertevredenheidsonderzoek</a:t>
            </a:r>
          </a:p>
          <a:p>
            <a:pPr marL="341603" indent="-341603" defTabSz="913011">
              <a:buFont typeface="Wingdings" pitchFamily="2" charset="2"/>
              <a:buChar char="§"/>
              <a:defRPr/>
            </a:pPr>
            <a:r>
              <a:rPr lang="nl-NL" sz="4000" i="1" dirty="0"/>
              <a:t>Informatierecht: </a:t>
            </a:r>
            <a:r>
              <a:rPr lang="nl-NL" dirty="0"/>
              <a:t>Onderwerpen waar de schoolleiding alleen de MR hoeft te informeren:</a:t>
            </a:r>
          </a:p>
          <a:p>
            <a:pPr marL="741653" lvl="1" indent="-341603" defTabSz="913011">
              <a:buFont typeface="Wingdings" pitchFamily="2" charset="2"/>
              <a:buChar char="§"/>
              <a:defRPr/>
            </a:pPr>
            <a:r>
              <a:rPr lang="nl-NL" dirty="0"/>
              <a:t>definitieve vaststelling formatie (voor OMR)</a:t>
            </a:r>
          </a:p>
          <a:p>
            <a:pPr marL="741653" lvl="1" indent="-341603" defTabSz="913011">
              <a:buFont typeface="Wingdings" pitchFamily="2" charset="2"/>
              <a:buChar char="§"/>
              <a:defRPr/>
            </a:pPr>
            <a:r>
              <a:rPr lang="nl-NL" dirty="0" err="1"/>
              <a:t>medewerkerstevredenheidsonderzoek</a:t>
            </a:r>
            <a:endParaRPr lang="nl-NL" dirty="0"/>
          </a:p>
          <a:p>
            <a:pPr marL="341603" indent="-341603" defTabSz="913011">
              <a:buFont typeface="Wingdings" pitchFamily="2" charset="2"/>
              <a:buChar char="§"/>
              <a:defRPr/>
            </a:pPr>
            <a:r>
              <a:rPr lang="nl-NL" altLang="nl-NL" dirty="0"/>
              <a:t>Bespreekbaar maken van alle onderwerpen die de school of een groep leerlingen betreft</a:t>
            </a:r>
          </a:p>
          <a:p>
            <a:pPr marL="741653" lvl="1" indent="-341603" defTabSz="913011">
              <a:buFont typeface="Wingdings" pitchFamily="2" charset="2"/>
              <a:buChar char="§"/>
              <a:defRPr/>
            </a:pPr>
            <a:r>
              <a:rPr lang="nl-NL" altLang="nl-NL" dirty="0"/>
              <a:t>schoolrooster</a:t>
            </a:r>
            <a:endParaRPr lang="en-US" alt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7308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Samenstelling van de MR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547833"/>
            <a:ext cx="10515600" cy="4351338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nl-NL" b="1" dirty="0"/>
              <a:t>Leden oudergeleding:</a:t>
            </a:r>
            <a:endParaRPr lang="nl-NL" dirty="0">
              <a:sym typeface="Wingdings" pitchFamily="2" charset="2"/>
            </a:endParaRPr>
          </a:p>
          <a:p>
            <a:pPr lvl="1">
              <a:buFontTx/>
              <a:buChar char="-"/>
              <a:defRPr/>
            </a:pPr>
            <a:r>
              <a:rPr lang="nl-NL" sz="2800" dirty="0"/>
              <a:t>Cindy Rutten (lid t/m </a:t>
            </a:r>
            <a:r>
              <a:rPr lang="nl-NL" sz="2800" dirty="0" err="1"/>
              <a:t>febr</a:t>
            </a:r>
            <a:r>
              <a:rPr lang="nl-NL" sz="2800" dirty="0"/>
              <a:t> 2017)</a:t>
            </a:r>
          </a:p>
          <a:p>
            <a:pPr lvl="1">
              <a:buFontTx/>
              <a:buChar char="-"/>
              <a:defRPr/>
            </a:pPr>
            <a:r>
              <a:rPr lang="nl-NL" sz="2800" dirty="0" err="1"/>
              <a:t>Tancha</a:t>
            </a:r>
            <a:r>
              <a:rPr lang="nl-NL" sz="2800" dirty="0"/>
              <a:t> </a:t>
            </a:r>
            <a:r>
              <a:rPr lang="nl-NL" sz="2800" dirty="0" err="1"/>
              <a:t>Christiaande</a:t>
            </a:r>
            <a:r>
              <a:rPr lang="nl-NL" sz="2800" dirty="0"/>
              <a:t> (</a:t>
            </a:r>
            <a:r>
              <a:rPr lang="nl-NL" sz="2800" dirty="0" err="1"/>
              <a:t>vz</a:t>
            </a:r>
            <a:r>
              <a:rPr lang="nl-NL" sz="2800" dirty="0"/>
              <a:t> t/m </a:t>
            </a:r>
            <a:r>
              <a:rPr lang="nl-NL" sz="2800" dirty="0" err="1"/>
              <a:t>febr</a:t>
            </a:r>
            <a:r>
              <a:rPr lang="nl-NL" sz="2800" dirty="0"/>
              <a:t> 2017)</a:t>
            </a:r>
          </a:p>
          <a:p>
            <a:pPr lvl="1">
              <a:buFontTx/>
              <a:buChar char="-"/>
              <a:defRPr/>
            </a:pPr>
            <a:r>
              <a:rPr lang="nl-NL" sz="2800" dirty="0"/>
              <a:t>Mirjam Brand (lid tot 2016, </a:t>
            </a:r>
            <a:r>
              <a:rPr lang="nl-NL" sz="2800" dirty="0" err="1"/>
              <a:t>vz</a:t>
            </a:r>
            <a:r>
              <a:rPr lang="nl-NL" sz="2800" dirty="0"/>
              <a:t> vanaf 2017)</a:t>
            </a:r>
          </a:p>
          <a:p>
            <a:pPr lvl="1">
              <a:buFontTx/>
              <a:buChar char="-"/>
              <a:defRPr/>
            </a:pPr>
            <a:r>
              <a:rPr lang="nl-NL" sz="2800" dirty="0"/>
              <a:t>Danielle Baas (vanaf februari 2017)</a:t>
            </a:r>
          </a:p>
          <a:p>
            <a:pPr lvl="1">
              <a:buFontTx/>
              <a:buChar char="-"/>
              <a:defRPr/>
            </a:pPr>
            <a:r>
              <a:rPr lang="nl-NL" sz="2800" dirty="0"/>
              <a:t>Jan-Willem Kaagman (vanaf februari 2017)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  <a:p>
            <a:pPr>
              <a:buFont typeface="Wingdings" pitchFamily="2" charset="2"/>
              <a:buChar char="§"/>
              <a:defRPr/>
            </a:pPr>
            <a:r>
              <a:rPr lang="nl-NL" b="1" dirty="0"/>
              <a:t>Leden leerkrachten:</a:t>
            </a:r>
            <a:br>
              <a:rPr lang="nl-NL" b="1" dirty="0"/>
            </a:br>
            <a:r>
              <a:rPr lang="nl-NL" dirty="0"/>
              <a:t>- Marlous de Beer (secretaris)</a:t>
            </a:r>
            <a:br>
              <a:rPr lang="nl-NL" dirty="0"/>
            </a:br>
            <a:r>
              <a:rPr lang="nl-NL" dirty="0"/>
              <a:t>- Marjo Hendriksen</a:t>
            </a:r>
            <a:br>
              <a:rPr lang="nl-NL" dirty="0"/>
            </a:br>
            <a:r>
              <a:rPr lang="nl-NL" dirty="0"/>
              <a:t>- Ilona van der Heiden</a:t>
            </a:r>
          </a:p>
          <a:p>
            <a:pPr marL="0" indent="0">
              <a:buNone/>
              <a:defRPr/>
            </a:pPr>
            <a:r>
              <a:rPr lang="nl-NL" dirty="0"/>
              <a:t>---------------------------------------------------------------------------------------</a:t>
            </a: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nl-NL" b="1" dirty="0"/>
              <a:t>Directie</a:t>
            </a:r>
            <a:r>
              <a:rPr lang="nl-NL" dirty="0"/>
              <a:t>:</a:t>
            </a:r>
            <a:br>
              <a:rPr lang="nl-NL" dirty="0"/>
            </a:br>
            <a:r>
              <a:rPr lang="nl-NL" dirty="0"/>
              <a:t>- Eelco Kosterman</a:t>
            </a:r>
            <a:br>
              <a:rPr lang="nl-NL" dirty="0"/>
            </a:br>
            <a:endParaRPr lang="nl-NL" dirty="0"/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nl-NL" b="1" dirty="0"/>
              <a:t>GMR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- Irma de Pater</a:t>
            </a:r>
            <a:endParaRPr lang="nl-NL" dirty="0">
              <a:cs typeface="Arial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2843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Terugblik 2016 - 2017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en-US" dirty="0" err="1"/>
              <a:t>Evaluatie</a:t>
            </a:r>
            <a:r>
              <a:rPr lang="en-US" dirty="0"/>
              <a:t> </a:t>
            </a:r>
            <a:r>
              <a:rPr lang="en-US" dirty="0" err="1"/>
              <a:t>schoolplan</a:t>
            </a:r>
            <a:r>
              <a:rPr lang="en-US" dirty="0"/>
              <a:t> 2016–2017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dirty="0" err="1"/>
              <a:t>Schoolplan</a:t>
            </a:r>
            <a:r>
              <a:rPr lang="en-US" dirty="0"/>
              <a:t> 2017-2018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nl-NL" dirty="0">
                <a:solidFill>
                  <a:srgbClr val="000000"/>
                </a:solidFill>
              </a:rPr>
              <a:t>Schoolbegroting, leerlingaantal en formatie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nl-NL" dirty="0">
                <a:solidFill>
                  <a:srgbClr val="000000"/>
                </a:solidFill>
              </a:rPr>
              <a:t>Excellente school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nl-NL" dirty="0" err="1">
                <a:solidFill>
                  <a:srgbClr val="000000"/>
                </a:solidFill>
              </a:rPr>
              <a:t>Fasenonderwijs</a:t>
            </a:r>
            <a:r>
              <a:rPr lang="nl-NL" dirty="0">
                <a:solidFill>
                  <a:srgbClr val="000000"/>
                </a:solidFill>
              </a:rPr>
              <a:t>, HB-onderwijs en regulier onderwijs: doelgroepenbeleid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nl-NL" dirty="0">
                <a:solidFill>
                  <a:srgbClr val="000000"/>
                </a:solidFill>
              </a:rPr>
              <a:t>Contacten met en ontwikkelingen binnen </a:t>
            </a:r>
            <a:r>
              <a:rPr lang="nl-NL" dirty="0" err="1">
                <a:solidFill>
                  <a:srgbClr val="000000"/>
                </a:solidFill>
              </a:rPr>
              <a:t>Hbon</a:t>
            </a:r>
            <a:r>
              <a:rPr lang="nl-NL" dirty="0">
                <a:solidFill>
                  <a:srgbClr val="000000"/>
                </a:solidFill>
              </a:rPr>
              <a:t> en GMR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nl-NL" dirty="0">
                <a:solidFill>
                  <a:srgbClr val="000000"/>
                </a:solidFill>
              </a:rPr>
              <a:t>Ontwikkeling MR- en GMR-reglement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nl-NL" dirty="0">
                <a:solidFill>
                  <a:srgbClr val="000000"/>
                </a:solidFill>
              </a:rPr>
              <a:t>MR-plan 2017-2018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nl-NL" dirty="0"/>
              <a:t>Communicatie met ouders (in maandbericht)</a:t>
            </a:r>
            <a:endParaRPr lang="nl-NL" dirty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nl-NL" dirty="0">
                <a:solidFill>
                  <a:srgbClr val="000000"/>
                </a:solidFill>
              </a:rPr>
              <a:t>Training nieuwe MR-leden</a:t>
            </a:r>
            <a:endParaRPr lang="en-US" dirty="0">
              <a:solidFill>
                <a:srgbClr val="000000"/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3320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Vooruitblik 2017 - 2018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  <a:defRPr/>
            </a:pPr>
            <a:r>
              <a:rPr lang="en-US" dirty="0" err="1"/>
              <a:t>Evaluatie</a:t>
            </a:r>
            <a:r>
              <a:rPr lang="en-US" dirty="0"/>
              <a:t> </a:t>
            </a:r>
            <a:r>
              <a:rPr lang="en-US" dirty="0" err="1"/>
              <a:t>schoolplan</a:t>
            </a:r>
            <a:r>
              <a:rPr lang="en-US" dirty="0"/>
              <a:t> 2017–2018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dirty="0" err="1"/>
              <a:t>Schoolplan</a:t>
            </a:r>
            <a:r>
              <a:rPr lang="en-US" dirty="0"/>
              <a:t> 2018-2019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dirty="0" err="1"/>
              <a:t>Communicatieplan</a:t>
            </a:r>
            <a:r>
              <a:rPr lang="en-US" dirty="0"/>
              <a:t>/</a:t>
            </a:r>
            <a:r>
              <a:rPr lang="en-US" dirty="0" err="1"/>
              <a:t>doelgroepenbeleid</a:t>
            </a:r>
            <a:r>
              <a:rPr lang="en-US" dirty="0"/>
              <a:t> 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dirty="0" err="1"/>
              <a:t>Reglement</a:t>
            </a:r>
            <a:r>
              <a:rPr lang="en-US" dirty="0"/>
              <a:t> MR </a:t>
            </a:r>
            <a:r>
              <a:rPr lang="en-US" dirty="0" err="1"/>
              <a:t>en</a:t>
            </a:r>
            <a:r>
              <a:rPr lang="en-US" dirty="0"/>
              <a:t> GMR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nl-NL" dirty="0">
                <a:solidFill>
                  <a:srgbClr val="000000"/>
                </a:solidFill>
              </a:rPr>
              <a:t>Contacten met en ontwikkelingen binnen </a:t>
            </a:r>
            <a:r>
              <a:rPr lang="nl-NL" dirty="0" err="1">
                <a:solidFill>
                  <a:srgbClr val="000000"/>
                </a:solidFill>
              </a:rPr>
              <a:t>Hbon</a:t>
            </a:r>
            <a:r>
              <a:rPr lang="nl-NL" dirty="0">
                <a:solidFill>
                  <a:srgbClr val="000000"/>
                </a:solidFill>
              </a:rPr>
              <a:t> en GMR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dirty="0" err="1"/>
              <a:t>Vacature</a:t>
            </a:r>
            <a:r>
              <a:rPr lang="en-US" dirty="0"/>
              <a:t> MR </a:t>
            </a:r>
            <a:r>
              <a:rPr lang="en-US" dirty="0" err="1"/>
              <a:t>eind</a:t>
            </a:r>
            <a:r>
              <a:rPr lang="en-US" dirty="0"/>
              <a:t> 2017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/>
              <a:t>alles</a:t>
            </a:r>
            <a:r>
              <a:rPr lang="en-US" dirty="0"/>
              <a:t> wat </a:t>
            </a:r>
            <a:r>
              <a:rPr lang="en-US" dirty="0" err="1"/>
              <a:t>verder</a:t>
            </a:r>
            <a:r>
              <a:rPr lang="en-US" dirty="0"/>
              <a:t> </a:t>
            </a:r>
            <a:r>
              <a:rPr lang="en-US" dirty="0" err="1"/>
              <a:t>besproken</a:t>
            </a:r>
            <a:r>
              <a:rPr lang="en-US" dirty="0"/>
              <a:t>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of wat op </a:t>
            </a:r>
            <a:r>
              <a:rPr lang="en-US" dirty="0" err="1"/>
              <a:t>tafel</a:t>
            </a:r>
            <a:r>
              <a:rPr lang="en-US" dirty="0"/>
              <a:t> </a:t>
            </a:r>
            <a:r>
              <a:rPr lang="en-US" dirty="0" err="1"/>
              <a:t>komt</a:t>
            </a:r>
            <a:r>
              <a:rPr lang="en-US" dirty="0"/>
              <a:t>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80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300</Words>
  <Application>Microsoft Office PowerPoint</Application>
  <PresentationFormat>Breedbeeld</PresentationFormat>
  <Paragraphs>60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Calibri</vt:lpstr>
      <vt:lpstr>Calibri Light</vt:lpstr>
      <vt:lpstr>Wingdings</vt:lpstr>
      <vt:lpstr>Kantoorthema</vt:lpstr>
      <vt:lpstr>PowerPoint-presentatie</vt:lpstr>
      <vt:lpstr>Jaarverslag medezeggenschapsraad 2016-2017</vt:lpstr>
      <vt:lpstr>Missie en visie MR</vt:lpstr>
      <vt:lpstr>Taken en verantwoordelijkheden MR</vt:lpstr>
      <vt:lpstr>Samenstelling van de MR</vt:lpstr>
      <vt:lpstr>Terugblik 2016 - 2017 </vt:lpstr>
      <vt:lpstr>Vooruitblik 2017 - 2018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Marlous de Beer</dc:creator>
  <cp:lastModifiedBy>Directie Andersenschool</cp:lastModifiedBy>
  <cp:revision>9</cp:revision>
  <dcterms:created xsi:type="dcterms:W3CDTF">2017-10-02T09:49:03Z</dcterms:created>
  <dcterms:modified xsi:type="dcterms:W3CDTF">2017-11-01T10:37:20Z</dcterms:modified>
</cp:coreProperties>
</file>