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C0C1D"/>
    <a:srgbClr val="808080"/>
    <a:srgbClr val="FC6D50"/>
    <a:srgbClr val="FF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5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FA52A8-90BB-4F33-90B3-6348AC7629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55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CEB6D-3E05-432C-9A97-58D4475AAEF4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298B4-A5BE-4E96-A0BF-A8C899CDB5F2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41119-2FEC-4381-9A43-02E55E70FCF7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49662-AD42-43C3-9F6B-69CDD3D8D370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</p:grpSp>
      <p:sp>
        <p:nvSpPr>
          <p:cNvPr id="2563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5233-3DAB-47A2-BC6B-BA543CE0F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60FB-133B-404E-B3FD-117651A1CCC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E7D6-92D5-4D0D-B686-D849CB906B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F0589-6ECD-4C42-9E78-7C633E3772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DD06-9B3A-4D7B-BF47-0333A4A621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9ED7-C928-4AB0-B32A-360A5D0E7C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1EED7-2F7A-404A-BD74-CFD2523E23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4B553-4585-43C4-890C-9929B1B06F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2A5B4-BDE1-422E-BE42-C7D6828733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53967-DA18-440A-92AC-96CA179D34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87A4-5767-4E83-97BD-5AB097D018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1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1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1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</p:grpSp>
      <p:sp>
        <p:nvSpPr>
          <p:cNvPr id="2461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46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461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810E567D-D244-46CC-982E-C2ED6CD7626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512888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>
                <a:solidFill>
                  <a:srgbClr val="FC0C1D"/>
                </a:solidFill>
              </a:rPr>
              <a:t>Oudervereniging </a:t>
            </a:r>
            <a:r>
              <a:rPr lang="nl-NL" dirty="0" err="1">
                <a:solidFill>
                  <a:srgbClr val="FC0C1D"/>
                </a:solidFill>
              </a:rPr>
              <a:t>Andersenschool</a:t>
            </a:r>
            <a:endParaRPr lang="nl-NL" dirty="0">
              <a:solidFill>
                <a:srgbClr val="FC0C1D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6400800" cy="2255837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rgbClr val="808080"/>
                </a:solidFill>
              </a:rPr>
              <a:t>Voorstel </a:t>
            </a:r>
            <a:r>
              <a:rPr lang="nl-NL" dirty="0">
                <a:solidFill>
                  <a:srgbClr val="808080"/>
                </a:solidFill>
              </a:rPr>
              <a:t>begroting 2017-2018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>
              <a:latin typeface="Tahoma" pitchFamily="34" charset="0"/>
            </a:endParaRPr>
          </a:p>
        </p:txBody>
      </p:sp>
      <p:pic>
        <p:nvPicPr>
          <p:cNvPr id="11269" name="Picture 5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76250"/>
            <a:ext cx="47910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96975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C0C1D"/>
                </a:solidFill>
              </a:rPr>
              <a:t>BEGROTING 2017-2018</a:t>
            </a:r>
            <a:endParaRPr lang="nl-NL" sz="3200" dirty="0">
              <a:solidFill>
                <a:srgbClr val="FC0C1D"/>
              </a:solidFill>
            </a:endParaRPr>
          </a:p>
        </p:txBody>
      </p:sp>
      <p:pic>
        <p:nvPicPr>
          <p:cNvPr id="6148" name="Picture 8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2951162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18168"/>
              </p:ext>
            </p:extLst>
          </p:nvPr>
        </p:nvGraphicFramePr>
        <p:xfrm>
          <a:off x="774701" y="1941512"/>
          <a:ext cx="7594597" cy="3910965"/>
        </p:xfrm>
        <a:graphic>
          <a:graphicData uri="http://schemas.openxmlformats.org/drawingml/2006/table">
            <a:tbl>
              <a:tblPr/>
              <a:tblGrid>
                <a:gridCol w="942581">
                  <a:extLst>
                    <a:ext uri="{9D8B030D-6E8A-4147-A177-3AD203B41FA5}">
                      <a16:colId xmlns:a16="http://schemas.microsoft.com/office/drawing/2014/main" xmlns="" val="3500335729"/>
                    </a:ext>
                  </a:extLst>
                </a:gridCol>
                <a:gridCol w="142815">
                  <a:extLst>
                    <a:ext uri="{9D8B030D-6E8A-4147-A177-3AD203B41FA5}">
                      <a16:colId xmlns:a16="http://schemas.microsoft.com/office/drawing/2014/main" xmlns="" val="147726514"/>
                    </a:ext>
                  </a:extLst>
                </a:gridCol>
                <a:gridCol w="1247254">
                  <a:extLst>
                    <a:ext uri="{9D8B030D-6E8A-4147-A177-3AD203B41FA5}">
                      <a16:colId xmlns:a16="http://schemas.microsoft.com/office/drawing/2014/main" xmlns="" val="105913016"/>
                    </a:ext>
                  </a:extLst>
                </a:gridCol>
                <a:gridCol w="628387">
                  <a:extLst>
                    <a:ext uri="{9D8B030D-6E8A-4147-A177-3AD203B41FA5}">
                      <a16:colId xmlns:a16="http://schemas.microsoft.com/office/drawing/2014/main" xmlns="" val="480948464"/>
                    </a:ext>
                  </a:extLst>
                </a:gridCol>
                <a:gridCol w="685513">
                  <a:extLst>
                    <a:ext uri="{9D8B030D-6E8A-4147-A177-3AD203B41FA5}">
                      <a16:colId xmlns:a16="http://schemas.microsoft.com/office/drawing/2014/main" xmlns="" val="3231507881"/>
                    </a:ext>
                  </a:extLst>
                </a:gridCol>
                <a:gridCol w="609345">
                  <a:extLst>
                    <a:ext uri="{9D8B030D-6E8A-4147-A177-3AD203B41FA5}">
                      <a16:colId xmlns:a16="http://schemas.microsoft.com/office/drawing/2014/main" xmlns="" val="2415101736"/>
                    </a:ext>
                  </a:extLst>
                </a:gridCol>
                <a:gridCol w="228504">
                  <a:extLst>
                    <a:ext uri="{9D8B030D-6E8A-4147-A177-3AD203B41FA5}">
                      <a16:colId xmlns:a16="http://schemas.microsoft.com/office/drawing/2014/main" xmlns="" val="1009732176"/>
                    </a:ext>
                  </a:extLst>
                </a:gridCol>
                <a:gridCol w="228504">
                  <a:extLst>
                    <a:ext uri="{9D8B030D-6E8A-4147-A177-3AD203B41FA5}">
                      <a16:colId xmlns:a16="http://schemas.microsoft.com/office/drawing/2014/main" xmlns="" val="1970440231"/>
                    </a:ext>
                  </a:extLst>
                </a:gridCol>
                <a:gridCol w="1510668">
                  <a:extLst>
                    <a:ext uri="{9D8B030D-6E8A-4147-A177-3AD203B41FA5}">
                      <a16:colId xmlns:a16="http://schemas.microsoft.com/office/drawing/2014/main" xmlns="" val="2758564441"/>
                    </a:ext>
                  </a:extLst>
                </a:gridCol>
                <a:gridCol w="685513">
                  <a:extLst>
                    <a:ext uri="{9D8B030D-6E8A-4147-A177-3AD203B41FA5}">
                      <a16:colId xmlns:a16="http://schemas.microsoft.com/office/drawing/2014/main" xmlns="" val="253574238"/>
                    </a:ext>
                  </a:extLst>
                </a:gridCol>
                <a:gridCol w="685513">
                  <a:extLst>
                    <a:ext uri="{9D8B030D-6E8A-4147-A177-3AD203B41FA5}">
                      <a16:colId xmlns:a16="http://schemas.microsoft.com/office/drawing/2014/main" xmlns="" val="4215082415"/>
                    </a:ext>
                  </a:extLst>
                </a:gridCol>
              </a:tblGrid>
              <a:tr h="2000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nl-N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Begroting schoolreis- en ouderbijdragen </a:t>
                      </a:r>
                      <a:r>
                        <a:rPr lang="nl-N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55651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4543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INKOMSTEN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UITGAVEN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1255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7788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9942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Ouder- en schoolreisbijdragen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Activiteiten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4157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 ontvangen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7,802,00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3728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(betalingspercentage</a:t>
                      </a:r>
                      <a:r>
                        <a:rPr lang="nl-NL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92,5%)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7.802,00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2922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Ten laste van opbrengst sponsorloop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63686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Ontvangsten uit sponsoracties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Storting Denemarken spaarpot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2.750,00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9302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Sponsorloop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5.500,00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Storting goede doel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1.375,00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93047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Sponsoring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4.125,00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1395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5.500,00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18204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0912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Reservering Lustrum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7245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Gereserveerd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600,00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Overige uitgaven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1.435,00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2710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600,00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1158423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Tekort (pos. bedrag)/overschot (neg. bedrag)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1,658,00  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1.435,00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8912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94622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Totaal inkomsten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15.560,00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Totaal uitgaven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€  </a:t>
                      </a:r>
                      <a:r>
                        <a:rPr lang="nl-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15.560,00 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99918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nl-NL" sz="3600" dirty="0">
                <a:solidFill>
                  <a:srgbClr val="FC0C1D"/>
                </a:solidFill>
              </a:rPr>
              <a:t>Begroting activiteiten 2017-2018</a:t>
            </a:r>
          </a:p>
        </p:txBody>
      </p:sp>
      <p:pic>
        <p:nvPicPr>
          <p:cNvPr id="7172" name="Picture 5" descr="Logo Oudervereniging Andersensch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33375"/>
            <a:ext cx="2951162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898071"/>
              </p:ext>
            </p:extLst>
          </p:nvPr>
        </p:nvGraphicFramePr>
        <p:xfrm>
          <a:off x="755650" y="1820863"/>
          <a:ext cx="7920038" cy="477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Worksheet" r:id="rId5" imgW="4610259" imgH="4057472" progId="Excel.Sheet.12">
                  <p:embed/>
                </p:oleObj>
              </mc:Choice>
              <mc:Fallback>
                <p:oleObj name="Worksheet" r:id="rId5" imgW="4610259" imgH="40574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650" y="1820863"/>
                        <a:ext cx="7920038" cy="477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96975"/>
            <a:ext cx="8856663" cy="863600"/>
          </a:xfrm>
        </p:spPr>
        <p:txBody>
          <a:bodyPr/>
          <a:lstStyle/>
          <a:p>
            <a:pPr eaLnBrk="1" hangingPunct="1">
              <a:defRPr/>
            </a:pPr>
            <a:r>
              <a:rPr lang="nl-NL" sz="3200" dirty="0">
                <a:solidFill>
                  <a:srgbClr val="FC0C1D"/>
                </a:solidFill>
              </a:rPr>
              <a:t>Begroting overige uitgaven 2017-2018</a:t>
            </a:r>
          </a:p>
        </p:txBody>
      </p:sp>
      <p:pic>
        <p:nvPicPr>
          <p:cNvPr id="8196" name="Picture 6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2951162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91322"/>
              </p:ext>
            </p:extLst>
          </p:nvPr>
        </p:nvGraphicFramePr>
        <p:xfrm>
          <a:off x="755576" y="2276872"/>
          <a:ext cx="5688628" cy="3427363"/>
        </p:xfrm>
        <a:graphic>
          <a:graphicData uri="http://schemas.openxmlformats.org/drawingml/2006/table">
            <a:tbl>
              <a:tblPr/>
              <a:tblGrid>
                <a:gridCol w="672074"/>
                <a:gridCol w="672074"/>
                <a:gridCol w="672074"/>
                <a:gridCol w="672074"/>
                <a:gridCol w="48004"/>
                <a:gridCol w="1008116"/>
                <a:gridCol w="864096"/>
                <a:gridCol w="864096"/>
                <a:gridCol w="216020"/>
              </a:tblGrid>
              <a:tr h="573868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Werkelijk</a:t>
                      </a:r>
                      <a:r>
                        <a:rPr lang="nl-NL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2016-2017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Begroot</a:t>
                      </a:r>
                      <a:r>
                        <a:rPr lang="nl-NL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2</a:t>
                      </a:r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016-2017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Begroot</a:t>
                      </a:r>
                      <a:r>
                        <a:rPr lang="nl-NL" sz="11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   2</a:t>
                      </a:r>
                      <a:r>
                        <a:rPr lang="nl-NL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017-2018</a:t>
                      </a:r>
                      <a:endParaRPr lang="nl-NL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Overige </a:t>
                      </a:r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uitgaven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€</a:t>
                      </a:r>
                      <a:endParaRPr lang="nl-NL" sz="1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Bank- en administratiekosten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318,91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360,00</a:t>
                      </a:r>
                      <a:endParaRPr lang="nl-NL" sz="1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Klassenpotjes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368,36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500,00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Verzekering (inzittenden/schoolreis)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0,00</a:t>
                      </a:r>
                      <a:endParaRPr lang="nl-NL" sz="1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Ouderavond(en)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0,00</a:t>
                      </a:r>
                      <a:endParaRPr lang="nl-NL" sz="1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Leermiddelen (</a:t>
                      </a:r>
                      <a:r>
                        <a:rPr lang="nl-NL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t-shirts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500,00</a:t>
                      </a:r>
                      <a:endParaRPr lang="nl-NL" sz="1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Attenties 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75,00</a:t>
                      </a:r>
                      <a:endParaRPr lang="nl-NL" sz="1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Kosten vorig schooljaar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Totaal diversen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687,27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1.975,00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1.435,00</a:t>
                      </a:r>
                      <a:endParaRPr lang="nl-NL" sz="1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>
                <a:solidFill>
                  <a:srgbClr val="000000"/>
                </a:solidFill>
              </a:rPr>
              <a:t>Vragen?</a:t>
            </a:r>
          </a:p>
        </p:txBody>
      </p:sp>
      <p:pic>
        <p:nvPicPr>
          <p:cNvPr id="14339" name="Picture 6" descr="Logo Oudervereniging Andersenschool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2636838"/>
            <a:ext cx="6588125" cy="1870075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lans">
  <a:themeElements>
    <a:clrScheme name="Balans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s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s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2340</TotalTime>
  <Words>199</Words>
  <Application>Microsoft Office PowerPoint</Application>
  <PresentationFormat>Diavoorstelling (4:3)</PresentationFormat>
  <Paragraphs>133</Paragraphs>
  <Slides>5</Slides>
  <Notes>5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Balans</vt:lpstr>
      <vt:lpstr>Microsoft Excel Worksheet</vt:lpstr>
      <vt:lpstr>Oudervereniging Andersenschool</vt:lpstr>
      <vt:lpstr>BEGROTING 2017-2018</vt:lpstr>
      <vt:lpstr>Begroting activiteiten 2017-2018</vt:lpstr>
      <vt:lpstr>Begroting overige uitgaven 2017-2018</vt:lpstr>
      <vt:lpstr>PowerPoint-presentatie</vt:lpstr>
    </vt:vector>
  </TitlesOfParts>
  <Company>Arti70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Oudervereniging Andersenschool</dc:title>
  <dc:creator>Sacha</dc:creator>
  <cp:lastModifiedBy>Ramses</cp:lastModifiedBy>
  <cp:revision>174</cp:revision>
  <cp:lastPrinted>1601-01-01T00:00:00Z</cp:lastPrinted>
  <dcterms:created xsi:type="dcterms:W3CDTF">2007-09-11T20:17:13Z</dcterms:created>
  <dcterms:modified xsi:type="dcterms:W3CDTF">2017-10-02T21:51:41Z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