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7" r:id="rId7"/>
    <p:sldId id="271" r:id="rId8"/>
    <p:sldId id="270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0C1D"/>
    <a:srgbClr val="808080"/>
    <a:srgbClr val="FC6D50"/>
    <a:srgbClr val="FF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81" d="100"/>
          <a:sy n="81" d="100"/>
        </p:scale>
        <p:origin x="-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5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FA52A8-90BB-4F33-90B3-6348AC7629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71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CEB6D-3E05-432C-9A97-58D4475AAEF4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2448D-B485-4558-8635-75CA05386D26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C61F-E859-44E0-BDEA-367789EC4CEE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C0F6A-AF26-4A34-8A07-D358187D736E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D49D7-47E7-4C8F-8616-D9AE9F68D84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0BAB2-64E7-4510-BC10-F89C5484E18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5233-3DAB-47A2-BC6B-BA543CE0F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60FB-133B-404E-B3FD-117651A1CC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E7D6-92D5-4D0D-B686-D849CB906B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0589-6ECD-4C42-9E78-7C633E3772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DD06-9B3A-4D7B-BF47-0333A4A621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9ED7-C928-4AB0-B32A-360A5D0E7C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1EED7-2F7A-404A-BD74-CFD2523E23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4B553-4585-43C4-890C-9929B1B06F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2A5B4-BDE1-422E-BE42-C7D6828733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53967-DA18-440A-92AC-96CA179D34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87A4-5767-4E83-97BD-5AB097D01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Tahoma" pitchFamily="34" charset="0"/>
              </a:endParaRPr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10E567D-D244-46CC-982E-C2ED6CD762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512888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>
                <a:solidFill>
                  <a:srgbClr val="FC0C1D"/>
                </a:solidFill>
              </a:rPr>
              <a:t>Oudervereniging </a:t>
            </a:r>
            <a:r>
              <a:rPr lang="nl-NL" dirty="0" err="1">
                <a:solidFill>
                  <a:srgbClr val="FC0C1D"/>
                </a:solidFill>
              </a:rPr>
              <a:t>Andersenschool</a:t>
            </a:r>
            <a:endParaRPr lang="nl-NL" dirty="0">
              <a:solidFill>
                <a:srgbClr val="FC0C1D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6400800" cy="2255837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>
                <a:solidFill>
                  <a:srgbClr val="808080"/>
                </a:solidFill>
              </a:rPr>
              <a:t>Verantwoording 2016-2017</a:t>
            </a:r>
          </a:p>
          <a:p>
            <a:pPr eaLnBrk="1" hangingPunct="1">
              <a:defRPr/>
            </a:pPr>
            <a:r>
              <a:rPr lang="nl-NL" dirty="0">
                <a:solidFill>
                  <a:srgbClr val="808080"/>
                </a:solidFill>
              </a:rPr>
              <a:t>Spaarpotjes Denemarken</a:t>
            </a:r>
          </a:p>
          <a:p>
            <a:pPr eaLnBrk="1" hangingPunct="1">
              <a:defRPr/>
            </a:pPr>
            <a:r>
              <a:rPr lang="nl-NL" dirty="0">
                <a:solidFill>
                  <a:srgbClr val="808080"/>
                </a:solidFill>
              </a:rPr>
              <a:t>Kascommissie </a:t>
            </a:r>
            <a:r>
              <a:rPr lang="nl-NL" dirty="0" smtClean="0">
                <a:solidFill>
                  <a:srgbClr val="808080"/>
                </a:solidFill>
              </a:rPr>
              <a:t>verslag</a:t>
            </a:r>
            <a:endParaRPr lang="nl-NL" dirty="0">
              <a:solidFill>
                <a:srgbClr val="808080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>
              <a:latin typeface="Tahoma" pitchFamily="34" charset="0"/>
            </a:endParaRPr>
          </a:p>
        </p:txBody>
      </p:sp>
      <p:pic>
        <p:nvPicPr>
          <p:cNvPr id="11269" name="Picture 5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6250"/>
            <a:ext cx="4791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229600" cy="649288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solidFill>
                  <a:srgbClr val="FC0C1D"/>
                </a:solidFill>
              </a:rPr>
              <a:t>    Balans </a:t>
            </a:r>
            <a:r>
              <a:rPr lang="nl-NL" sz="2800" dirty="0">
                <a:solidFill>
                  <a:srgbClr val="FC0C1D"/>
                </a:solidFill>
                <a:latin typeface="Calibri" pitchFamily="34" charset="0"/>
              </a:rPr>
              <a:t>31-7-2017</a:t>
            </a:r>
            <a:endParaRPr lang="nl-NL" sz="2800" dirty="0">
              <a:latin typeface="Calibri" pitchFamily="34" charset="0"/>
            </a:endParaRPr>
          </a:p>
        </p:txBody>
      </p:sp>
      <p:pic>
        <p:nvPicPr>
          <p:cNvPr id="1028" name="Picture 8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2951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23667"/>
              </p:ext>
            </p:extLst>
          </p:nvPr>
        </p:nvGraphicFramePr>
        <p:xfrm>
          <a:off x="467544" y="1308732"/>
          <a:ext cx="8424937" cy="4640548"/>
        </p:xfrm>
        <a:graphic>
          <a:graphicData uri="http://schemas.openxmlformats.org/drawingml/2006/table">
            <a:tbl>
              <a:tblPr/>
              <a:tblGrid>
                <a:gridCol w="1563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0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9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3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94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965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634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2808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949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3733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949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 E B E 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31-07-2017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31-07-2016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 R E D I 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31-07-2017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31-07-2016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Liquide middelen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Eigen vermogen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5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Kas en nog te vorderen bedragen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592,25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6.762,35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Reserves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9.863,05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9.316,08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af: reservering voorstel bestemming kinderraad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Resultaat boekjaar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-2.353,63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546,97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ABN-AMRO - betaalrekening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5.550,13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1.467,05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Totaal eigen vermogen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9.509,42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9.863,05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5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ABN AMRO vermogensspaarrek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22.616,51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22.435,29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ABN AMRO - direct kwartaal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Denemarken tegoed school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2.352,41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3.853,53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28.761,64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30.667,44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Reservering Denemarken-reis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8.993,42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8.482,76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Nog te betalen 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bedragen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3.736,33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4.068,10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Reserve nader te bepalen bestemming kinderraad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Nog te bet/reservering lustrumfeest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2.400,00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Totaal activa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28.761,64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30.667,44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Totaal passiva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28.761,58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30.667,44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Kas en nog te vorderen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NTBB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contanten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592,25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Goed doel 2015-2016 WNF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1.505,03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Diverse kosten Eindfeest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826,69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Goed doel</a:t>
                      </a:r>
                      <a:r>
                        <a:rPr lang="nl-NL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2016-2017 Kika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1.404,61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657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20362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592,25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3.736,33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nl-NL" sz="3600" dirty="0">
                <a:solidFill>
                  <a:srgbClr val="FC0C1D"/>
                </a:solidFill>
              </a:rPr>
              <a:t>Resultatenrekening 2016-2017</a:t>
            </a:r>
          </a:p>
        </p:txBody>
      </p:sp>
      <p:pic>
        <p:nvPicPr>
          <p:cNvPr id="2052" name="Picture 8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3225"/>
            <a:ext cx="29511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15520"/>
              </p:ext>
            </p:extLst>
          </p:nvPr>
        </p:nvGraphicFramePr>
        <p:xfrm>
          <a:off x="323529" y="1556792"/>
          <a:ext cx="8496942" cy="4991790"/>
        </p:xfrm>
        <a:graphic>
          <a:graphicData uri="http://schemas.openxmlformats.org/drawingml/2006/table">
            <a:tbl>
              <a:tblPr/>
              <a:tblGrid>
                <a:gridCol w="418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2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58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1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58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91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58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091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7583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505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51650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739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DIT JAAR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VORIG JAAR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Verschil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Begroot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2016-2017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Verschil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1-8-2016 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1-8-2016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1-8-2015/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begroting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dit jaar/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31-7-2017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31-7-2017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31-7-2016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vorig jaar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INKOMSTEN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Ouderbijdragen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9.400,00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7.910,00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8.930,00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-1.490,00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-1.020,00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Ontvangsten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uit sponsoracties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Sponsorloop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5.618,45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6.020,10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118,45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-401,65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Reservering</a:t>
                      </a:r>
                      <a:r>
                        <a:rPr lang="nl-NL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Lustrum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Gereserveerd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TOTAAL INKOMSTEN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17.900,00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16.528,45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14.950,10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-1.371,55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-1.421,65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1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UITGAVEN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Activiteiten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11.800,00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13.980,97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9.038,05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2.180,97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4.942,92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Ten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laste van opbrengst sponsorloop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Reservering 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Denemarken spaarpot (50%)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2.750,00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2.809,23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3.010,05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59,22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200,82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Storting 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goede doelen (25%)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1.375,00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1.404,61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1.505,02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29,61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100,41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Overige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uitgaven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1.975,00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687,27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850,01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-1.287,73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162,74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TOTAAL UITGAVEN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17.900,00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18.882,08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14.403,13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982,08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4.478,95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Overschot (+) / tekort (-)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-2.353,63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546,97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-2.353,63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-5.900,60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solidFill>
                  <a:srgbClr val="FC0C1D"/>
                </a:solidFill>
              </a:rPr>
              <a:t>Activiteiten 2016-2017</a:t>
            </a:r>
          </a:p>
        </p:txBody>
      </p:sp>
      <p:pic>
        <p:nvPicPr>
          <p:cNvPr id="3076" name="Picture 8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8913"/>
            <a:ext cx="295116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77223"/>
              </p:ext>
            </p:extLst>
          </p:nvPr>
        </p:nvGraphicFramePr>
        <p:xfrm>
          <a:off x="395536" y="1484780"/>
          <a:ext cx="8424936" cy="5040564"/>
        </p:xfrm>
        <a:graphic>
          <a:graphicData uri="http://schemas.openxmlformats.org/drawingml/2006/table">
            <a:tbl>
              <a:tblPr/>
              <a:tblGrid>
                <a:gridCol w="231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2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2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25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9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83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835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835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5829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774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0774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0774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42224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TOELICHTING OP DE UITGAVEN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begroot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begroot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werkelijk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2016-2017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2016-2017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verschil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2015-2016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2015-2016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2014-2015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Actviteiten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Sinterklaas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941,82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-758,18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1.597,26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1.700,00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1.599,28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Kerstviering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354,88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204,88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306,40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58,91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Project 'Alles in 1'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Bijdrage schoolreisjes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2.753,60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-246,40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3621,16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2.000,00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3.937,75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Schrijvers op school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778,29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178,29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274,00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55,06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Voorleeswedstrijd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Voorleesontbijt/Paasontbijt/Paaseieren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124,46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-24,46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13,41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88,77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Bijdrage culturele vorming KUVO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Afscheidsavond/cadeau groep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-170,00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347,89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Andersenspelen/Koningsspelen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22,68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Sponsorloop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84,30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92,42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Carnaval/ Juffen en meesterdag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Avondvierdaagse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45,98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-4,02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17,18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Sinterklaastoneel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46,48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Eindfeest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323,39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-576,61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1.124,97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-14,24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Reservering Lustrum 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(5/5x 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€ 3000)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Onvoorzien &amp;lustrum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6.793,55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3.100,00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3.693,55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13.980,97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11.800,00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2.180,97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9.038,05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7.800,00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6.990,63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080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nl-NL" sz="3600" dirty="0">
                <a:solidFill>
                  <a:srgbClr val="FC0C1D"/>
                </a:solidFill>
              </a:rPr>
              <a:t>Overige uitgaven 2016-2017</a:t>
            </a:r>
          </a:p>
        </p:txBody>
      </p:sp>
      <p:pic>
        <p:nvPicPr>
          <p:cNvPr id="4100" name="Picture 6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02192"/>
              </p:ext>
            </p:extLst>
          </p:nvPr>
        </p:nvGraphicFramePr>
        <p:xfrm>
          <a:off x="755580" y="1844824"/>
          <a:ext cx="8064888" cy="3427363"/>
        </p:xfrm>
        <a:graphic>
          <a:graphicData uri="http://schemas.openxmlformats.org/drawingml/2006/table">
            <a:tbl>
              <a:tblPr/>
              <a:tblGrid>
                <a:gridCol w="672074"/>
                <a:gridCol w="672074"/>
                <a:gridCol w="672074"/>
                <a:gridCol w="672074"/>
                <a:gridCol w="48004"/>
                <a:gridCol w="864096"/>
                <a:gridCol w="720080"/>
                <a:gridCol w="648072"/>
                <a:gridCol w="720080"/>
                <a:gridCol w="720080"/>
                <a:gridCol w="864096"/>
                <a:gridCol w="792084"/>
              </a:tblGrid>
              <a:tr h="573868">
                <a:tc>
                  <a:txBody>
                    <a:bodyPr/>
                    <a:lstStyle/>
                    <a:p>
                      <a:pPr algn="l" fontAlgn="b"/>
                      <a:endParaRPr lang="nl-N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Werkelijk</a:t>
                      </a:r>
                      <a:r>
                        <a:rPr lang="nl-NL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2016-2017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Begroot</a:t>
                      </a:r>
                      <a:r>
                        <a:rPr lang="nl-NL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2</a:t>
                      </a:r>
                      <a:r>
                        <a:rPr lang="nl-N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016-2017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verschil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2015-2016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2015-2016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2014-2015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Overige </a:t>
                      </a:r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uitgaven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Bank- en administratiekosten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318,91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-41,09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350,01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332,26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Klassenpotjes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368,36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-131,64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Verzekering (inzittenden/schoolreis)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146,63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Ouderavond(en)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14,45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Leermiddelen (</a:t>
                      </a:r>
                      <a:r>
                        <a:rPr lang="nl-NL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t-shirts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Attenties 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Kosten vorig schooljaar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5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Totaal diversen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687,27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1.975,00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-1.287,73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850,01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1.620,00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993,34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582737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187450" y="2781300"/>
            <a:ext cx="129698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3</a:t>
            </a:r>
          </a:p>
          <a:p>
            <a:pPr algn="ctr"/>
            <a:r>
              <a:rPr lang="nl-NL" sz="1200">
                <a:latin typeface="Tahoma" pitchFamily="34" charset="0"/>
              </a:rPr>
              <a:t>7 kinderen</a:t>
            </a:r>
          </a:p>
        </p:txBody>
      </p:sp>
      <p:sp>
        <p:nvSpPr>
          <p:cNvPr id="12292" name="Oval 6"/>
          <p:cNvSpPr>
            <a:spLocks noChangeArrowheads="1"/>
          </p:cNvSpPr>
          <p:nvPr/>
        </p:nvSpPr>
        <p:spPr bwMode="auto">
          <a:xfrm>
            <a:off x="1187450" y="2060575"/>
            <a:ext cx="122396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€ 308,80</a:t>
            </a:r>
          </a:p>
        </p:txBody>
      </p:sp>
      <p:pic>
        <p:nvPicPr>
          <p:cNvPr id="12293" name="Picture 13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04813"/>
            <a:ext cx="1582738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7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04813"/>
            <a:ext cx="1582737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36"/>
          <p:cNvSpPr txBox="1">
            <a:spLocks noChangeArrowheads="1"/>
          </p:cNvSpPr>
          <p:nvPr/>
        </p:nvSpPr>
        <p:spPr bwMode="auto">
          <a:xfrm>
            <a:off x="2411413" y="3213100"/>
            <a:ext cx="4537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>
                <a:latin typeface="Hollywood Hills" pitchFamily="2" charset="0"/>
              </a:rPr>
              <a:t>arken</a:t>
            </a:r>
          </a:p>
        </p:txBody>
      </p:sp>
      <p:sp>
        <p:nvSpPr>
          <p:cNvPr id="12296" name="Rectangle 41"/>
          <p:cNvSpPr>
            <a:spLocks noChangeArrowheads="1"/>
          </p:cNvSpPr>
          <p:nvPr/>
        </p:nvSpPr>
        <p:spPr bwMode="auto">
          <a:xfrm>
            <a:off x="5508625" y="2781300"/>
            <a:ext cx="129698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5</a:t>
            </a:r>
          </a:p>
          <a:p>
            <a:pPr algn="ctr"/>
            <a:r>
              <a:rPr lang="nl-NL" sz="1200">
                <a:latin typeface="Tahoma" pitchFamily="34" charset="0"/>
              </a:rPr>
              <a:t>8 kinderen</a:t>
            </a:r>
          </a:p>
        </p:txBody>
      </p:sp>
      <p:sp>
        <p:nvSpPr>
          <p:cNvPr id="12297" name="Rectangle 42"/>
          <p:cNvSpPr>
            <a:spLocks noChangeArrowheads="1"/>
          </p:cNvSpPr>
          <p:nvPr/>
        </p:nvSpPr>
        <p:spPr bwMode="auto">
          <a:xfrm>
            <a:off x="3349625" y="2781300"/>
            <a:ext cx="129698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4</a:t>
            </a:r>
          </a:p>
          <a:p>
            <a:pPr algn="ctr"/>
            <a:r>
              <a:rPr lang="nl-NL" sz="1200">
                <a:latin typeface="Tahoma" pitchFamily="34" charset="0"/>
              </a:rPr>
              <a:t>10 kinderen</a:t>
            </a:r>
          </a:p>
        </p:txBody>
      </p:sp>
      <p:sp>
        <p:nvSpPr>
          <p:cNvPr id="12298" name="Rectangle 41"/>
          <p:cNvSpPr>
            <a:spLocks noChangeArrowheads="1"/>
          </p:cNvSpPr>
          <p:nvPr/>
        </p:nvSpPr>
        <p:spPr bwMode="auto">
          <a:xfrm>
            <a:off x="5508625" y="2781300"/>
            <a:ext cx="129698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Fase 5/6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 13 leerlingen</a:t>
            </a:r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1258888" y="2781300"/>
            <a:ext cx="1225550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Fase 0/1/2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29 leerlingen</a:t>
            </a:r>
          </a:p>
        </p:txBody>
      </p:sp>
      <p:sp>
        <p:nvSpPr>
          <p:cNvPr id="12300" name="Oval 19"/>
          <p:cNvSpPr>
            <a:spLocks noChangeArrowheads="1"/>
          </p:cNvSpPr>
          <p:nvPr/>
        </p:nvSpPr>
        <p:spPr bwMode="auto">
          <a:xfrm>
            <a:off x="5580063" y="1412875"/>
            <a:ext cx="1223962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€ 674,90</a:t>
            </a:r>
          </a:p>
        </p:txBody>
      </p:sp>
      <p:sp>
        <p:nvSpPr>
          <p:cNvPr id="12301" name="Rectangle 42"/>
          <p:cNvSpPr>
            <a:spLocks noChangeArrowheads="1"/>
          </p:cNvSpPr>
          <p:nvPr/>
        </p:nvSpPr>
        <p:spPr bwMode="auto">
          <a:xfrm>
            <a:off x="3421063" y="2781300"/>
            <a:ext cx="122237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4</a:t>
            </a:r>
          </a:p>
          <a:p>
            <a:pPr algn="ctr"/>
            <a:r>
              <a:rPr lang="nl-NL" sz="1200">
                <a:latin typeface="Tahoma" pitchFamily="34" charset="0"/>
              </a:rPr>
              <a:t>10 kinderen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1835150" y="3141663"/>
            <a:ext cx="4897438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solidFill>
                  <a:srgbClr val="FC0C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Klassenpotjes einde schooljaar 2016-2017</a:t>
            </a:r>
          </a:p>
        </p:txBody>
      </p:sp>
      <p:pic>
        <p:nvPicPr>
          <p:cNvPr id="12303" name="Picture 17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075" y="404813"/>
            <a:ext cx="1582738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Rectangle 41"/>
          <p:cNvSpPr>
            <a:spLocks noChangeArrowheads="1"/>
          </p:cNvSpPr>
          <p:nvPr/>
        </p:nvSpPr>
        <p:spPr bwMode="auto">
          <a:xfrm>
            <a:off x="7453313" y="2781300"/>
            <a:ext cx="1296987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5</a:t>
            </a:r>
          </a:p>
          <a:p>
            <a:pPr algn="ctr"/>
            <a:r>
              <a:rPr lang="nl-NL" sz="1200">
                <a:latin typeface="Tahoma" pitchFamily="34" charset="0"/>
              </a:rPr>
              <a:t>8 kinderen</a:t>
            </a:r>
          </a:p>
        </p:txBody>
      </p:sp>
      <p:sp>
        <p:nvSpPr>
          <p:cNvPr id="12305" name="Rectangle 41"/>
          <p:cNvSpPr>
            <a:spLocks noChangeArrowheads="1"/>
          </p:cNvSpPr>
          <p:nvPr/>
        </p:nvSpPr>
        <p:spPr bwMode="auto">
          <a:xfrm>
            <a:off x="7453313" y="2781300"/>
            <a:ext cx="1296987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Fase7/8/8+ &amp; HB4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27 leerlingen</a:t>
            </a:r>
          </a:p>
        </p:txBody>
      </p:sp>
      <p:sp>
        <p:nvSpPr>
          <p:cNvPr id="12306" name="Oval 19"/>
          <p:cNvSpPr>
            <a:spLocks noChangeArrowheads="1"/>
          </p:cNvSpPr>
          <p:nvPr/>
        </p:nvSpPr>
        <p:spPr bwMode="auto">
          <a:xfrm>
            <a:off x="7740650" y="1196975"/>
            <a:ext cx="122396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€ 1179,08</a:t>
            </a:r>
          </a:p>
        </p:txBody>
      </p:sp>
      <p:pic>
        <p:nvPicPr>
          <p:cNvPr id="12307" name="Picture 4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644900"/>
            <a:ext cx="1582737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" name="Rectangle 5"/>
          <p:cNvSpPr>
            <a:spLocks noChangeArrowheads="1"/>
          </p:cNvSpPr>
          <p:nvPr/>
        </p:nvSpPr>
        <p:spPr bwMode="auto">
          <a:xfrm>
            <a:off x="1258888" y="6021388"/>
            <a:ext cx="1296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Groep 5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24 leerlingen</a:t>
            </a:r>
          </a:p>
        </p:txBody>
      </p:sp>
      <p:sp>
        <p:nvSpPr>
          <p:cNvPr id="12309" name="Oval 6"/>
          <p:cNvSpPr>
            <a:spLocks noChangeArrowheads="1"/>
          </p:cNvSpPr>
          <p:nvPr/>
        </p:nvSpPr>
        <p:spPr bwMode="auto">
          <a:xfrm>
            <a:off x="1258888" y="4508500"/>
            <a:ext cx="1223962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€ 1365,52</a:t>
            </a:r>
          </a:p>
        </p:txBody>
      </p:sp>
      <p:pic>
        <p:nvPicPr>
          <p:cNvPr id="12310" name="Picture 13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644900"/>
            <a:ext cx="1582737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17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644900"/>
            <a:ext cx="158273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41"/>
          <p:cNvSpPr>
            <a:spLocks noChangeArrowheads="1"/>
          </p:cNvSpPr>
          <p:nvPr/>
        </p:nvSpPr>
        <p:spPr bwMode="auto">
          <a:xfrm>
            <a:off x="5580063" y="6021388"/>
            <a:ext cx="1296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Groep 7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 33 leerlingen</a:t>
            </a:r>
          </a:p>
        </p:txBody>
      </p:sp>
      <p:sp>
        <p:nvSpPr>
          <p:cNvPr id="12313" name="Rectangle 42"/>
          <p:cNvSpPr>
            <a:spLocks noChangeArrowheads="1"/>
          </p:cNvSpPr>
          <p:nvPr/>
        </p:nvSpPr>
        <p:spPr bwMode="auto">
          <a:xfrm>
            <a:off x="3421063" y="6021388"/>
            <a:ext cx="1296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4</a:t>
            </a:r>
          </a:p>
          <a:p>
            <a:pPr algn="ctr"/>
            <a:r>
              <a:rPr lang="nl-NL" sz="1200">
                <a:latin typeface="Tahoma" pitchFamily="34" charset="0"/>
              </a:rPr>
              <a:t>10 kinderen</a:t>
            </a:r>
          </a:p>
        </p:txBody>
      </p:sp>
      <p:sp>
        <p:nvSpPr>
          <p:cNvPr id="12314" name="Oval 15"/>
          <p:cNvSpPr>
            <a:spLocks noChangeArrowheads="1"/>
          </p:cNvSpPr>
          <p:nvPr/>
        </p:nvSpPr>
        <p:spPr bwMode="auto">
          <a:xfrm>
            <a:off x="3492500" y="4076700"/>
            <a:ext cx="122396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€ 1689,13</a:t>
            </a:r>
          </a:p>
        </p:txBody>
      </p:sp>
      <p:sp>
        <p:nvSpPr>
          <p:cNvPr id="12315" name="Oval 19"/>
          <p:cNvSpPr>
            <a:spLocks noChangeArrowheads="1"/>
          </p:cNvSpPr>
          <p:nvPr/>
        </p:nvSpPr>
        <p:spPr bwMode="auto">
          <a:xfrm>
            <a:off x="5651500" y="4221163"/>
            <a:ext cx="1223963" cy="5032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 sz="1200" b="1" dirty="0">
              <a:solidFill>
                <a:srgbClr val="7030A0"/>
              </a:solidFill>
              <a:latin typeface="Tahoma" pitchFamily="34" charset="0"/>
            </a:endParaRPr>
          </a:p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€ 3014,94</a:t>
            </a:r>
          </a:p>
          <a:p>
            <a:pPr algn="ctr"/>
            <a:endParaRPr lang="nl-NL" sz="12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12316" name="Rectangle 42"/>
          <p:cNvSpPr>
            <a:spLocks noChangeArrowheads="1"/>
          </p:cNvSpPr>
          <p:nvPr/>
        </p:nvSpPr>
        <p:spPr bwMode="auto">
          <a:xfrm>
            <a:off x="3492500" y="6021388"/>
            <a:ext cx="1223963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Groep 6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21 leerlingen</a:t>
            </a:r>
          </a:p>
        </p:txBody>
      </p:sp>
      <p:pic>
        <p:nvPicPr>
          <p:cNvPr id="12317" name="Picture 17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513" y="3644900"/>
            <a:ext cx="1582737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8" name="Rectangle 41"/>
          <p:cNvSpPr>
            <a:spLocks noChangeArrowheads="1"/>
          </p:cNvSpPr>
          <p:nvPr/>
        </p:nvSpPr>
        <p:spPr bwMode="auto">
          <a:xfrm>
            <a:off x="7308850" y="6021388"/>
            <a:ext cx="15128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    Groep 8 	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45 leerlingen</a:t>
            </a:r>
          </a:p>
        </p:txBody>
      </p:sp>
      <p:sp>
        <p:nvSpPr>
          <p:cNvPr id="12319" name="Oval 19"/>
          <p:cNvSpPr>
            <a:spLocks noChangeArrowheads="1"/>
          </p:cNvSpPr>
          <p:nvPr/>
        </p:nvSpPr>
        <p:spPr bwMode="auto">
          <a:xfrm>
            <a:off x="7596188" y="3716338"/>
            <a:ext cx="1223962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€ 2479,73 </a:t>
            </a:r>
          </a:p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=&gt; nihil</a:t>
            </a:r>
          </a:p>
        </p:txBody>
      </p:sp>
      <p:pic>
        <p:nvPicPr>
          <p:cNvPr id="12320" name="Picture 4" descr="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04813"/>
            <a:ext cx="1582738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1" name="Rectangle 5"/>
          <p:cNvSpPr>
            <a:spLocks noChangeArrowheads="1"/>
          </p:cNvSpPr>
          <p:nvPr/>
        </p:nvSpPr>
        <p:spPr bwMode="auto">
          <a:xfrm>
            <a:off x="3348038" y="2781300"/>
            <a:ext cx="1296987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>
                <a:latin typeface="Tahoma" pitchFamily="34" charset="0"/>
              </a:rPr>
              <a:t>Fase 3</a:t>
            </a:r>
          </a:p>
          <a:p>
            <a:pPr algn="ctr"/>
            <a:r>
              <a:rPr lang="nl-NL" sz="1200">
                <a:latin typeface="Tahoma" pitchFamily="34" charset="0"/>
              </a:rPr>
              <a:t>7 kinderen</a:t>
            </a:r>
          </a:p>
        </p:txBody>
      </p:sp>
      <p:sp>
        <p:nvSpPr>
          <p:cNvPr id="12322" name="Oval 6"/>
          <p:cNvSpPr>
            <a:spLocks noChangeArrowheads="1"/>
          </p:cNvSpPr>
          <p:nvPr/>
        </p:nvSpPr>
        <p:spPr bwMode="auto">
          <a:xfrm>
            <a:off x="3348038" y="1916113"/>
            <a:ext cx="1223962" cy="43338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b="1" dirty="0">
                <a:solidFill>
                  <a:srgbClr val="7030A0"/>
                </a:solidFill>
                <a:latin typeface="Tahoma" pitchFamily="34" charset="0"/>
              </a:rPr>
              <a:t>€  761,05</a:t>
            </a:r>
          </a:p>
        </p:txBody>
      </p:sp>
      <p:sp>
        <p:nvSpPr>
          <p:cNvPr id="12323" name="Rectangle 5"/>
          <p:cNvSpPr>
            <a:spLocks noChangeArrowheads="1"/>
          </p:cNvSpPr>
          <p:nvPr/>
        </p:nvSpPr>
        <p:spPr bwMode="auto">
          <a:xfrm>
            <a:off x="3419475" y="2781300"/>
            <a:ext cx="1225550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Fase 3/4</a:t>
            </a:r>
          </a:p>
          <a:p>
            <a:pPr algn="ctr"/>
            <a:r>
              <a:rPr lang="nl-NL" sz="1200" dirty="0">
                <a:solidFill>
                  <a:srgbClr val="7030A0"/>
                </a:solidFill>
                <a:latin typeface="Tahoma" pitchFamily="34" charset="0"/>
              </a:rPr>
              <a:t>24 leerlingen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576262"/>
          </a:xfrm>
        </p:spPr>
        <p:txBody>
          <a:bodyPr/>
          <a:lstStyle/>
          <a:p>
            <a:pPr>
              <a:defRPr/>
            </a:pPr>
            <a:r>
              <a:rPr lang="nl-NL" sz="2800" dirty="0">
                <a:solidFill>
                  <a:srgbClr val="FC0C1D"/>
                </a:solidFill>
              </a:rPr>
              <a:t>Verantwoording Denemarken 2016-2017</a:t>
            </a:r>
            <a:endParaRPr lang="nl-NL" sz="2800" dirty="0"/>
          </a:p>
        </p:txBody>
      </p:sp>
      <p:pic>
        <p:nvPicPr>
          <p:cNvPr id="5125" name="Picture 6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kstvak 7"/>
          <p:cNvSpPr txBox="1">
            <a:spLocks noChangeArrowheads="1"/>
          </p:cNvSpPr>
          <p:nvPr/>
        </p:nvSpPr>
        <p:spPr bwMode="auto">
          <a:xfrm>
            <a:off x="684213" y="5949950"/>
            <a:ext cx="7920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NL" sz="800" b="1" dirty="0">
              <a:solidFill>
                <a:srgbClr val="000000"/>
              </a:solidFill>
            </a:endParaRPr>
          </a:p>
          <a:p>
            <a:endParaRPr lang="nl-NL" sz="800" b="1" dirty="0">
              <a:solidFill>
                <a:srgbClr val="000000"/>
              </a:solidFill>
            </a:endParaRPr>
          </a:p>
          <a:p>
            <a:endParaRPr lang="nl-NL" sz="8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76950"/>
              </p:ext>
            </p:extLst>
          </p:nvPr>
        </p:nvGraphicFramePr>
        <p:xfrm>
          <a:off x="323529" y="1628797"/>
          <a:ext cx="8208911" cy="4248480"/>
        </p:xfrm>
        <a:graphic>
          <a:graphicData uri="http://schemas.openxmlformats.org/drawingml/2006/table">
            <a:tbl>
              <a:tblPr/>
              <a:tblGrid>
                <a:gridCol w="25585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4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56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29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9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0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794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523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0080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INKOMSTEN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UITGAVEN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502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sponsorloop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sita</a:t>
                      </a:r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/</a:t>
                      </a:r>
                      <a:r>
                        <a:rPr lang="nl-NL" sz="8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reshare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ouderver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overig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bus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denemarken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nederland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overig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Beginstand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3.853,53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80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Bijdrage ouders € 125 pp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5.000,00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Rente Denemarken spaarpot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Reshare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Cito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Sita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378,85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Legoland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/</a:t>
                      </a:r>
                      <a:r>
                        <a:rPr lang="nl-NL" sz="1000" b="0" i="0" u="none" strike="noStrike" dirty="0" err="1">
                          <a:solidFill>
                            <a:srgbClr val="000000"/>
                          </a:solidFill>
                          <a:latin typeface="Courier New"/>
                        </a:rPr>
                        <a:t>Egeskov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 Slot/opname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1.464,89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40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Boodschappen Denemarken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234,26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218,38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AZ BBQ en DJ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777,32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Efteling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700,10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16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Verzetsmuseum/Boer </a:t>
                      </a:r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Hans/restaurant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1009,75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Pouw Vervoer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5155,00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Van spaarpotje groep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2.479,73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1681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Uit ouderbijdrage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200,00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080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2.479,73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378,85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200,00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8.853,53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5.155,00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1.699,15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2.705,55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latin typeface="Courier New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0807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latin typeface="Courier New"/>
                        </a:rPr>
                        <a:t>TOTAAL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11.912,11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0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9.559,70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0807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b="1" i="0" u="none" strike="noStrike" smtClean="0">
                          <a:solidFill>
                            <a:srgbClr val="000000"/>
                          </a:solidFill>
                          <a:latin typeface="Courier New"/>
                        </a:rPr>
                        <a:t>Eindstand pot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i="0" u="none" strike="noStrike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2.352,41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dirty="0">
                <a:solidFill>
                  <a:srgbClr val="FC0C1D"/>
                </a:solidFill>
              </a:rPr>
              <a:t>Kascommissie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561212" cy="45307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nl-NL" sz="1400" dirty="0">
              <a:solidFill>
                <a:srgbClr val="000000"/>
              </a:solidFill>
            </a:endParaRPr>
          </a:p>
        </p:txBody>
      </p:sp>
      <p:pic>
        <p:nvPicPr>
          <p:cNvPr id="13316" name="Picture 6" descr="Logo Oudervereniging Andersen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29511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>
                <a:solidFill>
                  <a:srgbClr val="000000"/>
                </a:solidFill>
              </a:rPr>
              <a:t>Vragen?</a:t>
            </a:r>
          </a:p>
        </p:txBody>
      </p:sp>
      <p:pic>
        <p:nvPicPr>
          <p:cNvPr id="14339" name="Picture 6" descr="Logo Oudervereniging Andersenschool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2636838"/>
            <a:ext cx="6588125" cy="187007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lans">
  <a:themeElements>
    <a:clrScheme name="Balans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s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s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2459</TotalTime>
  <Words>759</Words>
  <Application>Microsoft Office PowerPoint</Application>
  <PresentationFormat>Diavoorstelling (4:3)</PresentationFormat>
  <Paragraphs>511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Balans</vt:lpstr>
      <vt:lpstr>Oudervereniging Andersenschool</vt:lpstr>
      <vt:lpstr>    Balans 31-7-2017</vt:lpstr>
      <vt:lpstr>Resultatenrekening 2016-2017</vt:lpstr>
      <vt:lpstr>Activiteiten 2016-2017</vt:lpstr>
      <vt:lpstr>Overige uitgaven 2016-2017</vt:lpstr>
      <vt:lpstr>PowerPoint-presentatie</vt:lpstr>
      <vt:lpstr>Verantwoording Denemarken 2016-2017</vt:lpstr>
      <vt:lpstr>Kascommissie</vt:lpstr>
      <vt:lpstr>PowerPoint-presentatie</vt:lpstr>
    </vt:vector>
  </TitlesOfParts>
  <Company>Arti70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Oudervereniging Andersenschool</dc:title>
  <dc:creator>Sacha</dc:creator>
  <cp:lastModifiedBy>Ramses</cp:lastModifiedBy>
  <cp:revision>186</cp:revision>
  <cp:lastPrinted>1601-01-01T00:00:00Z</cp:lastPrinted>
  <dcterms:created xsi:type="dcterms:W3CDTF">2007-09-11T20:17:13Z</dcterms:created>
  <dcterms:modified xsi:type="dcterms:W3CDTF">2017-10-02T20:52:49Z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