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401E0B6E-BEC8-FD4C-A5A9-A95CE7D20493}" type="datetimeFigureOut">
              <a:rPr lang="nl-NL" smtClean="0"/>
              <a:t>3-10-2017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44750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401E0B6E-BEC8-FD4C-A5A9-A95CE7D20493}" type="datetimeFigureOut">
              <a:rPr lang="nl-NL" smtClean="0"/>
              <a:t>3-10-2017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49162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en-US"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401E0B6E-BEC8-FD4C-A5A9-A95CE7D20493}" type="datetimeFigureOut">
              <a:rPr lang="nl-NL" smtClean="0"/>
              <a:t>3-10-2017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7918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inhoud 2"/>
          <p:cNvSpPr>
            <a:spLocks noGrp="1"/>
          </p:cNvSpPr>
          <p:nvPr>
            <p:ph idx="1"/>
          </p:nvPr>
        </p:nvSpPr>
        <p:spPr/>
        <p:txBody>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401E0B6E-BEC8-FD4C-A5A9-A95CE7D20493}" type="datetimeFigureOut">
              <a:rPr lang="nl-NL" smtClean="0"/>
              <a:t>3-10-2017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247667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Klik om de tekststijl van het model te bewerken</a:t>
            </a:r>
          </a:p>
        </p:txBody>
      </p:sp>
      <p:sp>
        <p:nvSpPr>
          <p:cNvPr id="4" name="Tijdelijke aanduiding voor datum 3"/>
          <p:cNvSpPr>
            <a:spLocks noGrp="1"/>
          </p:cNvSpPr>
          <p:nvPr>
            <p:ph type="dt" sz="half" idx="10"/>
          </p:nvPr>
        </p:nvSpPr>
        <p:spPr/>
        <p:txBody>
          <a:bodyPr/>
          <a:lstStyle/>
          <a:p>
            <a:fld id="{401E0B6E-BEC8-FD4C-A5A9-A95CE7D20493}" type="datetimeFigureOut">
              <a:rPr lang="nl-NL" smtClean="0"/>
              <a:t>3-10-2017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274352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5" name="Tijdelijke aanduiding voor datum 4"/>
          <p:cNvSpPr>
            <a:spLocks noGrp="1"/>
          </p:cNvSpPr>
          <p:nvPr>
            <p:ph type="dt" sz="half" idx="10"/>
          </p:nvPr>
        </p:nvSpPr>
        <p:spPr/>
        <p:txBody>
          <a:bodyPr/>
          <a:lstStyle/>
          <a:p>
            <a:fld id="{401E0B6E-BEC8-FD4C-A5A9-A95CE7D20493}" type="datetimeFigureOut">
              <a:rPr lang="nl-NL" smtClean="0"/>
              <a:t>3-10-2017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2812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7" name="Tijdelijke aanduiding voor datum 6"/>
          <p:cNvSpPr>
            <a:spLocks noGrp="1"/>
          </p:cNvSpPr>
          <p:nvPr>
            <p:ph type="dt" sz="half" idx="10"/>
          </p:nvPr>
        </p:nvSpPr>
        <p:spPr/>
        <p:txBody>
          <a:bodyPr/>
          <a:lstStyle/>
          <a:p>
            <a:fld id="{401E0B6E-BEC8-FD4C-A5A9-A95CE7D20493}" type="datetimeFigureOut">
              <a:rPr lang="nl-NL" smtClean="0"/>
              <a:t>3-10-2017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325592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datum 2"/>
          <p:cNvSpPr>
            <a:spLocks noGrp="1"/>
          </p:cNvSpPr>
          <p:nvPr>
            <p:ph type="dt" sz="half" idx="10"/>
          </p:nvPr>
        </p:nvSpPr>
        <p:spPr/>
        <p:txBody>
          <a:bodyPr/>
          <a:lstStyle/>
          <a:p>
            <a:fld id="{401E0B6E-BEC8-FD4C-A5A9-A95CE7D20493}" type="datetimeFigureOut">
              <a:rPr lang="nl-NL" smtClean="0"/>
              <a:t>3-10-2017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135568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01E0B6E-BEC8-FD4C-A5A9-A95CE7D20493}" type="datetimeFigureOut">
              <a:rPr lang="nl-NL" smtClean="0"/>
              <a:t>3-10-2017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3193923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Tijdelijke aanduiding voor datum 4"/>
          <p:cNvSpPr>
            <a:spLocks noGrp="1"/>
          </p:cNvSpPr>
          <p:nvPr>
            <p:ph type="dt" sz="half" idx="10"/>
          </p:nvPr>
        </p:nvSpPr>
        <p:spPr/>
        <p:txBody>
          <a:bodyPr/>
          <a:lstStyle/>
          <a:p>
            <a:fld id="{401E0B6E-BEC8-FD4C-A5A9-A95CE7D20493}" type="datetimeFigureOut">
              <a:rPr lang="nl-NL" smtClean="0"/>
              <a:t>3-10-2017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276969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Tijdelijke aanduiding voor datum 4"/>
          <p:cNvSpPr>
            <a:spLocks noGrp="1"/>
          </p:cNvSpPr>
          <p:nvPr>
            <p:ph type="dt" sz="half" idx="10"/>
          </p:nvPr>
        </p:nvSpPr>
        <p:spPr/>
        <p:txBody>
          <a:bodyPr/>
          <a:lstStyle/>
          <a:p>
            <a:fld id="{401E0B6E-BEC8-FD4C-A5A9-A95CE7D20493}" type="datetimeFigureOut">
              <a:rPr lang="nl-NL" smtClean="0"/>
              <a:t>3-10-2017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90CA531-1B9F-564B-BD6C-B56687F5BD87}" type="slidenum">
              <a:rPr lang="nl-NL" smtClean="0"/>
              <a:t>‹nr.›</a:t>
            </a:fld>
            <a:endParaRPr lang="nl-NL"/>
          </a:p>
        </p:txBody>
      </p:sp>
    </p:spTree>
    <p:extLst>
      <p:ext uri="{BB962C8B-B14F-4D97-AF65-F5344CB8AC3E}">
        <p14:creationId xmlns:p14="http://schemas.microsoft.com/office/powerpoint/2010/main" val="174369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E0B6E-BEC8-FD4C-A5A9-A95CE7D20493}" type="datetimeFigureOut">
              <a:rPr lang="nl-NL" smtClean="0"/>
              <a:t>3-10-2017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CA531-1B9F-564B-BD6C-B56687F5BD87}" type="slidenum">
              <a:rPr lang="nl-NL" smtClean="0"/>
              <a:t>‹nr.›</a:t>
            </a:fld>
            <a:endParaRPr lang="nl-NL"/>
          </a:p>
        </p:txBody>
      </p:sp>
    </p:spTree>
    <p:extLst>
      <p:ext uri="{BB962C8B-B14F-4D97-AF65-F5344CB8AC3E}">
        <p14:creationId xmlns:p14="http://schemas.microsoft.com/office/powerpoint/2010/main" val="3314314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Verslag kascommissie 2016/2017</a:t>
            </a:r>
            <a:endParaRPr lang="nl-NL" dirty="0"/>
          </a:p>
        </p:txBody>
      </p:sp>
      <p:sp>
        <p:nvSpPr>
          <p:cNvPr id="3" name="Subtitel 2"/>
          <p:cNvSpPr>
            <a:spLocks noGrp="1"/>
          </p:cNvSpPr>
          <p:nvPr>
            <p:ph type="subTitle" idx="1"/>
          </p:nvPr>
        </p:nvSpPr>
        <p:spPr/>
        <p:txBody>
          <a:bodyPr/>
          <a:lstStyle/>
          <a:p>
            <a:pPr algn="l"/>
            <a:r>
              <a:rPr lang="nl-NL" dirty="0" smtClean="0"/>
              <a:t>Bart Engels</a:t>
            </a:r>
          </a:p>
          <a:p>
            <a:pPr algn="l"/>
            <a:r>
              <a:rPr lang="nl-NL" dirty="0" smtClean="0"/>
              <a:t>Irma de Pater</a:t>
            </a:r>
            <a:endParaRPr lang="nl-NL" dirty="0"/>
          </a:p>
        </p:txBody>
      </p:sp>
    </p:spTree>
    <p:extLst>
      <p:ext uri="{BB962C8B-B14F-4D97-AF65-F5344CB8AC3E}">
        <p14:creationId xmlns:p14="http://schemas.microsoft.com/office/powerpoint/2010/main" val="3354371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3038"/>
            <a:ext cx="8229600" cy="893762"/>
          </a:xfrm>
        </p:spPr>
        <p:txBody>
          <a:bodyPr>
            <a:normAutofit/>
          </a:bodyPr>
          <a:lstStyle/>
          <a:p>
            <a:r>
              <a:rPr lang="nl-NL" sz="2800" dirty="0" smtClean="0"/>
              <a:t>Werkzaamheden </a:t>
            </a:r>
            <a:r>
              <a:rPr lang="nl-NL" sz="2800" dirty="0" err="1" smtClean="0"/>
              <a:t>kascie</a:t>
            </a:r>
            <a:endParaRPr lang="nl-NL" sz="2800" dirty="0"/>
          </a:p>
        </p:txBody>
      </p:sp>
      <p:sp>
        <p:nvSpPr>
          <p:cNvPr id="3" name="Tijdelijke aanduiding voor inhoud 2"/>
          <p:cNvSpPr>
            <a:spLocks noGrp="1"/>
          </p:cNvSpPr>
          <p:nvPr>
            <p:ph idx="1"/>
          </p:nvPr>
        </p:nvSpPr>
        <p:spPr>
          <a:xfrm>
            <a:off x="457200" y="1292587"/>
            <a:ext cx="8229600" cy="4525963"/>
          </a:xfrm>
        </p:spPr>
        <p:txBody>
          <a:bodyPr>
            <a:normAutofit fontScale="92500" lnSpcReduction="20000"/>
          </a:bodyPr>
          <a:lstStyle/>
          <a:p>
            <a:pPr marL="0" indent="0">
              <a:buNone/>
            </a:pPr>
            <a:r>
              <a:rPr lang="nl-NL" sz="1900" dirty="0" smtClean="0"/>
              <a:t>De kascommissie heeft tijdens een bijeenkomst met de penningmeester ‘16/17, in aanwezigheid van de penningmeester ‘17/18, onder andere de volgende werkzaamheden uitgevoerd</a:t>
            </a:r>
            <a:r>
              <a:rPr lang="nl-NL" sz="1900" dirty="0" smtClean="0"/>
              <a:t>:</a:t>
            </a:r>
            <a:endParaRPr lang="nl-NL" sz="1900" dirty="0" smtClean="0"/>
          </a:p>
          <a:p>
            <a:pPr marL="0" indent="0">
              <a:buNone/>
            </a:pPr>
            <a:r>
              <a:rPr lang="nl-NL" sz="1900" dirty="0" smtClean="0"/>
              <a:t>Balans:</a:t>
            </a:r>
          </a:p>
          <a:p>
            <a:pPr>
              <a:buFontTx/>
              <a:buChar char="-"/>
            </a:pPr>
            <a:r>
              <a:rPr lang="nl-NL" sz="1900" dirty="0" smtClean="0"/>
              <a:t>Controle banksaldi per 31/7/16 en 31/7/17 met afschriften;</a:t>
            </a:r>
          </a:p>
          <a:p>
            <a:pPr>
              <a:buFontTx/>
              <a:buChar char="-"/>
            </a:pPr>
            <a:r>
              <a:rPr lang="nl-NL" sz="1900" dirty="0" smtClean="0"/>
              <a:t>Kasgeld: is na kascontrole gestort op bankrekening van oudervereniging;</a:t>
            </a:r>
          </a:p>
          <a:p>
            <a:pPr>
              <a:buFontTx/>
              <a:buChar char="-"/>
            </a:pPr>
            <a:r>
              <a:rPr lang="nl-NL" sz="1900" dirty="0" smtClean="0"/>
              <a:t>Beoordeling Denemarken tegoed en reservering: toevoeging (opbrengst sponsorloop) en besteding;</a:t>
            </a:r>
          </a:p>
          <a:p>
            <a:pPr>
              <a:buFontTx/>
              <a:buChar char="-"/>
            </a:pPr>
            <a:r>
              <a:rPr lang="nl-NL" sz="1900" dirty="0" smtClean="0"/>
              <a:t>Beoordeling nog te betalen kosten;</a:t>
            </a:r>
          </a:p>
          <a:p>
            <a:pPr>
              <a:buFontTx/>
              <a:buChar char="-"/>
            </a:pPr>
            <a:r>
              <a:rPr lang="nl-NL" sz="1900" dirty="0" smtClean="0"/>
              <a:t>Afboeking reservering voorstel bestemming kinderraad.</a:t>
            </a:r>
          </a:p>
          <a:p>
            <a:pPr>
              <a:buFontTx/>
              <a:buChar char="-"/>
            </a:pPr>
            <a:endParaRPr lang="nl-NL" sz="1900" dirty="0"/>
          </a:p>
          <a:p>
            <a:pPr marL="0" indent="0">
              <a:buNone/>
            </a:pPr>
            <a:r>
              <a:rPr lang="nl-NL" sz="1900" dirty="0" smtClean="0"/>
              <a:t>Resultatenrekening:</a:t>
            </a:r>
          </a:p>
          <a:p>
            <a:pPr>
              <a:buFontTx/>
              <a:buChar char="-"/>
            </a:pPr>
            <a:r>
              <a:rPr lang="nl-NL" sz="1900" dirty="0" smtClean="0"/>
              <a:t>Ontvangsten ouderbijdragen: controle aan de hand van lijst ouders/verzorgers en de bankmutaties;</a:t>
            </a:r>
          </a:p>
          <a:p>
            <a:pPr>
              <a:buFontTx/>
              <a:buChar char="-"/>
            </a:pPr>
            <a:r>
              <a:rPr lang="nl-NL" sz="1900" dirty="0" smtClean="0"/>
              <a:t>Opbrengst sponsorloop;</a:t>
            </a:r>
          </a:p>
          <a:p>
            <a:pPr>
              <a:buFontTx/>
              <a:buChar char="-"/>
            </a:pPr>
            <a:r>
              <a:rPr lang="nl-NL" sz="1900" dirty="0" smtClean="0"/>
              <a:t>Controle aanwezigheid facturen of pinafschrijvingen alle kosten, inclusief Denemarken-reis en muziekinstallatie.</a:t>
            </a:r>
          </a:p>
          <a:p>
            <a:pPr marL="0" indent="0">
              <a:buNone/>
            </a:pPr>
            <a:endParaRPr lang="nl-NL" sz="1600" dirty="0" smtClean="0"/>
          </a:p>
          <a:p>
            <a:pPr>
              <a:buFontTx/>
              <a:buChar char="-"/>
            </a:pPr>
            <a:endParaRPr lang="nl-NL" sz="1600" dirty="0"/>
          </a:p>
        </p:txBody>
      </p:sp>
    </p:spTree>
    <p:extLst>
      <p:ext uri="{BB962C8B-B14F-4D97-AF65-F5344CB8AC3E}">
        <p14:creationId xmlns:p14="http://schemas.microsoft.com/office/powerpoint/2010/main" val="1181628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3038"/>
            <a:ext cx="8229600" cy="802322"/>
          </a:xfrm>
        </p:spPr>
        <p:txBody>
          <a:bodyPr>
            <a:normAutofit/>
          </a:bodyPr>
          <a:lstStyle/>
          <a:p>
            <a:r>
              <a:rPr lang="nl-NL" sz="2800" dirty="0" smtClean="0"/>
              <a:t>Bevindingen </a:t>
            </a:r>
            <a:r>
              <a:rPr lang="nl-NL" sz="2800" dirty="0" err="1" smtClean="0"/>
              <a:t>kascie</a:t>
            </a:r>
            <a:r>
              <a:rPr lang="nl-NL" sz="2800" dirty="0" smtClean="0"/>
              <a:t> </a:t>
            </a:r>
            <a:r>
              <a:rPr lang="nl-NL" sz="2000" dirty="0" smtClean="0"/>
              <a:t>(1/2)</a:t>
            </a:r>
            <a:endParaRPr lang="nl-NL" sz="2000" dirty="0"/>
          </a:p>
        </p:txBody>
      </p:sp>
      <p:sp>
        <p:nvSpPr>
          <p:cNvPr id="3" name="Tijdelijke aanduiding voor inhoud 2"/>
          <p:cNvSpPr>
            <a:spLocks noGrp="1"/>
          </p:cNvSpPr>
          <p:nvPr>
            <p:ph idx="1"/>
          </p:nvPr>
        </p:nvSpPr>
        <p:spPr>
          <a:xfrm>
            <a:off x="457200" y="1279324"/>
            <a:ext cx="8229600" cy="5321892"/>
          </a:xfrm>
        </p:spPr>
        <p:txBody>
          <a:bodyPr>
            <a:noAutofit/>
          </a:bodyPr>
          <a:lstStyle/>
          <a:p>
            <a:pPr marL="0" indent="0">
              <a:buNone/>
            </a:pPr>
            <a:r>
              <a:rPr lang="nl-NL" sz="1800" dirty="0" smtClean="0"/>
              <a:t>De belangrijkste bevindingen van de kascommissie zijn:</a:t>
            </a:r>
          </a:p>
          <a:p>
            <a:pPr>
              <a:buFont typeface="+mj-lt"/>
              <a:buAutoNum type="alphaLcPeriod"/>
            </a:pPr>
            <a:r>
              <a:rPr lang="nl-NL" sz="1800" dirty="0" smtClean="0"/>
              <a:t>Van alle uitgaven is een factuur of pinafschrift aanwezig: de kosten zijn gemaakt zoals in de resultatenrekening verantwoord is.</a:t>
            </a:r>
          </a:p>
          <a:p>
            <a:pPr>
              <a:buFont typeface="+mj-lt"/>
              <a:buAutoNum type="alphaLcPeriod"/>
            </a:pPr>
            <a:r>
              <a:rPr lang="nl-NL" sz="1800" dirty="0" smtClean="0"/>
              <a:t>De banksaldi op de balans komen overeen met de saldo op bankafschriften: het geld is aanwezig.</a:t>
            </a:r>
          </a:p>
          <a:p>
            <a:pPr>
              <a:buFont typeface="+mj-lt"/>
              <a:buAutoNum type="alphaLcPeriod"/>
            </a:pPr>
            <a:r>
              <a:rPr lang="nl-NL" sz="1800" dirty="0" smtClean="0"/>
              <a:t>De opbrengst ten behoeve van het goede doel van de sponsorloop ‘15/16 en ‘16/17 waren eind juli 2017 nog niet naar de goede doelen overgemaakt. Dit is direct na kascontrole alsnog gedaan.</a:t>
            </a:r>
          </a:p>
          <a:p>
            <a:pPr>
              <a:buFont typeface="+mj-lt"/>
              <a:buAutoNum type="alphaLcPeriod"/>
            </a:pPr>
            <a:r>
              <a:rPr lang="nl-NL" sz="1800" dirty="0"/>
              <a:t>K</a:t>
            </a:r>
            <a:r>
              <a:rPr lang="nl-NL" sz="1800" dirty="0" smtClean="0"/>
              <a:t>asgeld aanwezig. Per 31 juli 2016 bijna 7.000 euro (met name door opbrengst sponsorloop), per 31 juli 2017 592 euro. Dit is </a:t>
            </a:r>
            <a:r>
              <a:rPr lang="nl-NL" sz="1800" dirty="0"/>
              <a:t>o</a:t>
            </a:r>
            <a:r>
              <a:rPr lang="nl-NL" sz="1800" dirty="0" smtClean="0"/>
              <a:t>ngewenst: contant geld direct afstorten. </a:t>
            </a:r>
          </a:p>
          <a:p>
            <a:pPr>
              <a:buFont typeface="+mj-lt"/>
              <a:buAutoNum type="alphaLcPeriod"/>
            </a:pPr>
            <a:r>
              <a:rPr lang="nl-NL" sz="1800" dirty="0" smtClean="0"/>
              <a:t>Ouderbijdragen lager dan begroot en lager dan in  voorgaande jaren. Vermoedelijk minder bijdragen ontvangen door situatie in ‘16/17 m.b.t. bestuur oudervereniging.</a:t>
            </a:r>
          </a:p>
          <a:p>
            <a:pPr>
              <a:buFont typeface="+mj-lt"/>
              <a:buAutoNum type="alphaLcPeriod"/>
            </a:pPr>
            <a:r>
              <a:rPr lang="nl-NL" sz="1800" dirty="0" smtClean="0"/>
              <a:t>Het was achteraf niet vast te stellen of de verantwoorde opbrengst van de sponsorloop volledig was. De </a:t>
            </a:r>
            <a:r>
              <a:rPr lang="nl-NL" sz="1800" dirty="0" err="1" smtClean="0"/>
              <a:t>kascie</a:t>
            </a:r>
            <a:r>
              <a:rPr lang="nl-NL" sz="1800" dirty="0" smtClean="0"/>
              <a:t> heeft de gevolgde procedure besproken met betrokkenen en begrepen dat met meerdere mensen is geteld. Advies: tellen met meerdere personen en tellers laten tekenen voor geteld bedrag.</a:t>
            </a:r>
          </a:p>
        </p:txBody>
      </p:sp>
    </p:spTree>
    <p:extLst>
      <p:ext uri="{BB962C8B-B14F-4D97-AF65-F5344CB8AC3E}">
        <p14:creationId xmlns:p14="http://schemas.microsoft.com/office/powerpoint/2010/main" val="83515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3038"/>
            <a:ext cx="8229600" cy="802322"/>
          </a:xfrm>
        </p:spPr>
        <p:txBody>
          <a:bodyPr>
            <a:normAutofit/>
          </a:bodyPr>
          <a:lstStyle/>
          <a:p>
            <a:r>
              <a:rPr lang="nl-NL" sz="2800" dirty="0" smtClean="0"/>
              <a:t>Bevindingen </a:t>
            </a:r>
            <a:r>
              <a:rPr lang="nl-NL" sz="2800" dirty="0" err="1" smtClean="0"/>
              <a:t>kascie</a:t>
            </a:r>
            <a:r>
              <a:rPr lang="nl-NL" sz="2800" dirty="0"/>
              <a:t> </a:t>
            </a:r>
            <a:r>
              <a:rPr lang="nl-NL" sz="2000" dirty="0" smtClean="0"/>
              <a:t>(2/2</a:t>
            </a:r>
            <a:r>
              <a:rPr lang="nl-NL" sz="2000" dirty="0" smtClean="0"/>
              <a:t>)</a:t>
            </a:r>
            <a:endParaRPr lang="nl-NL" sz="2000" dirty="0"/>
          </a:p>
        </p:txBody>
      </p:sp>
      <p:sp>
        <p:nvSpPr>
          <p:cNvPr id="3" name="Tijdelijke aanduiding voor inhoud 2"/>
          <p:cNvSpPr>
            <a:spLocks noGrp="1"/>
          </p:cNvSpPr>
          <p:nvPr>
            <p:ph idx="1"/>
          </p:nvPr>
        </p:nvSpPr>
        <p:spPr>
          <a:xfrm>
            <a:off x="457200" y="1241748"/>
            <a:ext cx="8123129" cy="3104785"/>
          </a:xfrm>
        </p:spPr>
        <p:txBody>
          <a:bodyPr>
            <a:noAutofit/>
          </a:bodyPr>
          <a:lstStyle/>
          <a:p>
            <a:pPr>
              <a:buFont typeface="+mj-lt"/>
              <a:buAutoNum type="alphaLcPeriod" startAt="7"/>
            </a:pPr>
            <a:r>
              <a:rPr lang="nl-NL" sz="1800" dirty="0" smtClean="0"/>
              <a:t>Kosten Sinterklaasfeest (942 euro) zijn veel lager dan begroot (1.700 euro) en lager dan vorig jaar (1.597 euro). Dit doet vermoeden dat niet alle kosten zijn gedeclareerd bij de penningmeester. Uitgezocht wordt wie de eventueel ontbrekende kosten heeft betaald. Dit kan leiden tot een declaratie in ‘17/18.</a:t>
            </a:r>
          </a:p>
          <a:p>
            <a:pPr>
              <a:buFont typeface="+mj-lt"/>
              <a:buAutoNum type="alphaLcPeriod" startAt="7"/>
            </a:pPr>
            <a:r>
              <a:rPr lang="nl-NL" sz="1800" dirty="0" smtClean="0"/>
              <a:t>In onvoorzien zijn de kosten van 4.200 euro voor de muziekinstallatie opgenomen. Dit is zoals besloten was tijdens de vorige ledenvergadering.</a:t>
            </a:r>
          </a:p>
          <a:p>
            <a:pPr>
              <a:buFont typeface="+mj-lt"/>
              <a:buAutoNum type="alphaLcPeriod" startAt="7"/>
            </a:pPr>
            <a:r>
              <a:rPr lang="nl-NL" sz="1800" dirty="0" smtClean="0"/>
              <a:t>De kascommissie adviseert het bestuur vast te stellen wat de gewenste hoogte van de reservering voor de Denemarken-reis is.</a:t>
            </a:r>
          </a:p>
          <a:p>
            <a:pPr>
              <a:buFont typeface="+mj-lt"/>
              <a:buAutoNum type="alphaLcPeriod" startAt="7"/>
            </a:pPr>
            <a:endParaRPr lang="nl-NL" sz="1800" dirty="0"/>
          </a:p>
          <a:p>
            <a:pPr>
              <a:buFont typeface="+mj-lt"/>
              <a:buAutoNum type="alphaLcPeriod" startAt="7"/>
            </a:pPr>
            <a:endParaRPr lang="nl-NL" sz="1800" dirty="0" smtClean="0"/>
          </a:p>
          <a:p>
            <a:pPr marL="0" indent="0">
              <a:buNone/>
            </a:pPr>
            <a:r>
              <a:rPr lang="nl-NL" sz="1800" dirty="0" smtClean="0"/>
              <a:t>De kascommissie adviseert de leden van de oudervereniging decharge te verlenen aan de </a:t>
            </a:r>
            <a:r>
              <a:rPr lang="nl-NL" sz="1800" dirty="0" smtClean="0"/>
              <a:t>penningmeester over </a:t>
            </a:r>
            <a:r>
              <a:rPr lang="nl-NL" sz="1800" dirty="0" smtClean="0"/>
              <a:t>het jaar 2016/2017.</a:t>
            </a:r>
            <a:endParaRPr lang="nl-NL" sz="1800" dirty="0"/>
          </a:p>
          <a:p>
            <a:pPr>
              <a:buFont typeface="+mj-lt"/>
              <a:buAutoNum type="alphaLcPeriod"/>
            </a:pPr>
            <a:endParaRPr lang="nl-NL" sz="1800" dirty="0"/>
          </a:p>
        </p:txBody>
      </p:sp>
    </p:spTree>
    <p:extLst>
      <p:ext uri="{BB962C8B-B14F-4D97-AF65-F5344CB8AC3E}">
        <p14:creationId xmlns:p14="http://schemas.microsoft.com/office/powerpoint/2010/main" val="2343230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436</Words>
  <Application>Microsoft Office PowerPoint</Application>
  <PresentationFormat>Diavoorstelling (4:3)</PresentationFormat>
  <Paragraphs>31</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Office-thema</vt:lpstr>
      <vt:lpstr>Verslag kascommissie 2016/2017</vt:lpstr>
      <vt:lpstr>Werkzaamheden kascie</vt:lpstr>
      <vt:lpstr>Bevindingen kascie (1/2)</vt:lpstr>
      <vt:lpstr>Bevindingen kascie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Verslag kascommissie 2016/2017</dc:title>
  <dc:creator>Apple</dc:creator>
  <cp:lastModifiedBy>Pater, Irma de</cp:lastModifiedBy>
  <cp:revision>7</cp:revision>
  <dcterms:created xsi:type="dcterms:W3CDTF">2017-10-02T18:30:08Z</dcterms:created>
  <dcterms:modified xsi:type="dcterms:W3CDTF">2017-10-03T08:54:05Z</dcterms:modified>
</cp:coreProperties>
</file>